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notesSlides/notesSlide1.xml" ContentType="application/vnd.openxmlformats-officedocument.presentationml.notesSlide+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61" r:id="rId2"/>
    <p:sldId id="292" r:id="rId3"/>
    <p:sldId id="271" r:id="rId4"/>
    <p:sldId id="260" r:id="rId5"/>
    <p:sldId id="366" r:id="rId6"/>
    <p:sldId id="311" r:id="rId7"/>
    <p:sldId id="356" r:id="rId8"/>
    <p:sldId id="312" r:id="rId9"/>
    <p:sldId id="310" r:id="rId10"/>
    <p:sldId id="296" r:id="rId11"/>
    <p:sldId id="298" r:id="rId12"/>
    <p:sldId id="297" r:id="rId13"/>
    <p:sldId id="278" r:id="rId14"/>
    <p:sldId id="277" r:id="rId15"/>
    <p:sldId id="367" r:id="rId16"/>
    <p:sldId id="301" r:id="rId17"/>
    <p:sldId id="302" r:id="rId18"/>
    <p:sldId id="275" r:id="rId19"/>
    <p:sldId id="274" r:id="rId20"/>
    <p:sldId id="273" r:id="rId21"/>
    <p:sldId id="282" r:id="rId22"/>
    <p:sldId id="289" r:id="rId23"/>
    <p:sldId id="281" r:id="rId24"/>
    <p:sldId id="288" r:id="rId25"/>
    <p:sldId id="290" r:id="rId26"/>
    <p:sldId id="285" r:id="rId27"/>
    <p:sldId id="305" r:id="rId28"/>
    <p:sldId id="333" r:id="rId29"/>
    <p:sldId id="330" r:id="rId30"/>
    <p:sldId id="331" r:id="rId31"/>
    <p:sldId id="334" r:id="rId32"/>
    <p:sldId id="332" r:id="rId33"/>
    <p:sldId id="335" r:id="rId34"/>
    <p:sldId id="336" r:id="rId35"/>
    <p:sldId id="329" r:id="rId36"/>
    <p:sldId id="337" r:id="rId37"/>
    <p:sldId id="338" r:id="rId38"/>
    <p:sldId id="339" r:id="rId39"/>
    <p:sldId id="340" r:id="rId40"/>
    <p:sldId id="341" r:id="rId41"/>
    <p:sldId id="308" r:id="rId42"/>
    <p:sldId id="293" r:id="rId43"/>
    <p:sldId id="307" r:id="rId44"/>
    <p:sldId id="365" r:id="rId45"/>
    <p:sldId id="328" r:id="rId46"/>
    <p:sldId id="347" r:id="rId47"/>
    <p:sldId id="348" r:id="rId48"/>
    <p:sldId id="326" r:id="rId49"/>
    <p:sldId id="349" r:id="rId50"/>
    <p:sldId id="323" r:id="rId51"/>
    <p:sldId id="364" r:id="rId52"/>
    <p:sldId id="363" r:id="rId53"/>
    <p:sldId id="344" r:id="rId54"/>
    <p:sldId id="360" r:id="rId55"/>
    <p:sldId id="346" r:id="rId56"/>
    <p:sldId id="351" r:id="rId57"/>
    <p:sldId id="352" r:id="rId58"/>
    <p:sldId id="353" r:id="rId59"/>
    <p:sldId id="354" r:id="rId60"/>
    <p:sldId id="362" r:id="rId61"/>
    <p:sldId id="368" r:id="rId62"/>
    <p:sldId id="316" r:id="rId6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0"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07T10:21:11.001"/>
    </inkml:context>
    <inkml:brush xml:id="br0">
      <inkml:brushProperty name="width" value="0.035" units="cm"/>
      <inkml:brushProperty name="height" value="0.035" units="cm"/>
      <inkml:brushProperty name="color" value="#006600"/>
      <inkml:brushProperty name="ignorePressure" value="1"/>
    </inkml:brush>
  </inkml:definitions>
  <inkml:trace contextRef="#ctx0" brushRef="#br0">0 1,'32757'0,"-31563"0,-35017 0,33790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23470B-8BEA-4AE4-8FDA-2E47AE2733F3}" type="datetimeFigureOut">
              <a:rPr lang="de-DE" smtClean="0"/>
              <a:t>18.04.2026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1B4988-CBB2-4F35-B43D-6E0A642C3DB5}" type="slidenum">
              <a:rPr lang="de-DE" smtClean="0"/>
              <a:t>‹Nr.›</a:t>
            </a:fld>
            <a:endParaRPr lang="de-DE"/>
          </a:p>
        </p:txBody>
      </p:sp>
    </p:spTree>
    <p:extLst>
      <p:ext uri="{BB962C8B-B14F-4D97-AF65-F5344CB8AC3E}">
        <p14:creationId xmlns:p14="http://schemas.microsoft.com/office/powerpoint/2010/main" val="256717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F1B4988-CBB2-4F35-B43D-6E0A642C3DB5}" type="slidenum">
              <a:rPr lang="de-DE" smtClean="0"/>
              <a:t>45</a:t>
            </a:fld>
            <a:endParaRPr lang="de-DE"/>
          </a:p>
        </p:txBody>
      </p:sp>
    </p:spTree>
    <p:extLst>
      <p:ext uri="{BB962C8B-B14F-4D97-AF65-F5344CB8AC3E}">
        <p14:creationId xmlns:p14="http://schemas.microsoft.com/office/powerpoint/2010/main" val="3055265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9595B-D3C9-AE5F-F38D-45F592505B1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CD081E0-658D-D380-5898-B7076C6710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5F52EBCA-1EFA-07CD-4B65-1AE8B22B4D05}"/>
              </a:ext>
            </a:extLst>
          </p:cNvPr>
          <p:cNvSpPr>
            <a:spLocks noGrp="1"/>
          </p:cNvSpPr>
          <p:nvPr>
            <p:ph type="dt" sz="half" idx="10"/>
          </p:nvPr>
        </p:nvSpPr>
        <p:spPr/>
        <p:txBody>
          <a:bodyPr/>
          <a:lstStyle/>
          <a:p>
            <a:fld id="{4350E2AD-7A3E-4920-9A47-BEA06E6EEE86}" type="datetime1">
              <a:rPr lang="de-DE" smtClean="0"/>
              <a:t>18.04.2026</a:t>
            </a:fld>
            <a:endParaRPr lang="de-DE"/>
          </a:p>
        </p:txBody>
      </p:sp>
      <p:sp>
        <p:nvSpPr>
          <p:cNvPr id="5" name="Fußzeilenplatzhalter 4">
            <a:extLst>
              <a:ext uri="{FF2B5EF4-FFF2-40B4-BE49-F238E27FC236}">
                <a16:creationId xmlns:a16="http://schemas.microsoft.com/office/drawing/2014/main" id="{9B40CF28-D6F6-2406-77B2-8BEBD47EB32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08EEA4F-7DC1-7DD2-1FE6-F9D93FEFC20A}"/>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146832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84B45E-6E17-FE28-4441-CD50B8848D2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D9279BD-0658-314B-9E8A-AC948C340F9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C6E3243-8B91-FAFF-EA3C-99812E1C12E7}"/>
              </a:ext>
            </a:extLst>
          </p:cNvPr>
          <p:cNvSpPr>
            <a:spLocks noGrp="1"/>
          </p:cNvSpPr>
          <p:nvPr>
            <p:ph type="dt" sz="half" idx="10"/>
          </p:nvPr>
        </p:nvSpPr>
        <p:spPr/>
        <p:txBody>
          <a:bodyPr/>
          <a:lstStyle/>
          <a:p>
            <a:fld id="{A9AD72BA-35DB-4C01-A4BE-47566287B7C5}" type="datetime1">
              <a:rPr lang="de-DE" smtClean="0"/>
              <a:t>18.04.2026</a:t>
            </a:fld>
            <a:endParaRPr lang="de-DE"/>
          </a:p>
        </p:txBody>
      </p:sp>
      <p:sp>
        <p:nvSpPr>
          <p:cNvPr id="5" name="Fußzeilenplatzhalter 4">
            <a:extLst>
              <a:ext uri="{FF2B5EF4-FFF2-40B4-BE49-F238E27FC236}">
                <a16:creationId xmlns:a16="http://schemas.microsoft.com/office/drawing/2014/main" id="{C421FEDB-176D-EFD4-D679-9DE494738B6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D14DDF4-4EF7-812B-1A1B-276201DE9918}"/>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1436628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8B7CBB-DC30-7076-F760-F535CF95C0A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D7CE122-5B4F-A413-1D42-20576D6F2B5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C684A8B-2EFF-D452-EE88-10DF20600F83}"/>
              </a:ext>
            </a:extLst>
          </p:cNvPr>
          <p:cNvSpPr>
            <a:spLocks noGrp="1"/>
          </p:cNvSpPr>
          <p:nvPr>
            <p:ph type="dt" sz="half" idx="10"/>
          </p:nvPr>
        </p:nvSpPr>
        <p:spPr/>
        <p:txBody>
          <a:bodyPr/>
          <a:lstStyle/>
          <a:p>
            <a:fld id="{50EE95DB-A6EE-4FA3-802B-BCF2F4EEE77F}" type="datetime1">
              <a:rPr lang="de-DE" smtClean="0"/>
              <a:t>18.04.2026</a:t>
            </a:fld>
            <a:endParaRPr lang="de-DE"/>
          </a:p>
        </p:txBody>
      </p:sp>
      <p:sp>
        <p:nvSpPr>
          <p:cNvPr id="5" name="Fußzeilenplatzhalter 4">
            <a:extLst>
              <a:ext uri="{FF2B5EF4-FFF2-40B4-BE49-F238E27FC236}">
                <a16:creationId xmlns:a16="http://schemas.microsoft.com/office/drawing/2014/main" id="{1C35CCE1-AA23-60FA-0210-7EE03EDFFF6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2FE5943-3C71-7F3D-C216-D44CEC5978A0}"/>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3615656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06627-480E-61D5-9E3B-C72FFBB9F23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F3E2598-E4FD-861D-6441-045A33DAA7A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926E29D-7D3D-0B3D-AF5E-4EE613FA627B}"/>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852B9EB-21C4-3187-7F24-3E7AE0B7DB4C}"/>
              </a:ext>
            </a:extLst>
          </p:cNvPr>
          <p:cNvSpPr>
            <a:spLocks noGrp="1"/>
          </p:cNvSpPr>
          <p:nvPr>
            <p:ph type="dt" sz="half" idx="10"/>
          </p:nvPr>
        </p:nvSpPr>
        <p:spPr/>
        <p:txBody>
          <a:bodyPr/>
          <a:lstStyle/>
          <a:p>
            <a:fld id="{B42DB065-1029-4DEB-AD3F-A90D48B00B5D}" type="datetime1">
              <a:rPr lang="de-DE" smtClean="0"/>
              <a:t>18.04.2026</a:t>
            </a:fld>
            <a:endParaRPr lang="de-DE"/>
          </a:p>
        </p:txBody>
      </p:sp>
      <p:sp>
        <p:nvSpPr>
          <p:cNvPr id="6" name="Fußzeilenplatzhalter 5">
            <a:extLst>
              <a:ext uri="{FF2B5EF4-FFF2-40B4-BE49-F238E27FC236}">
                <a16:creationId xmlns:a16="http://schemas.microsoft.com/office/drawing/2014/main" id="{73A26770-EB68-CE8F-7AA5-0655D443C96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019590A-8478-421A-2027-EC60FDDF670C}"/>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2813354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E8220A-80C0-64E7-08B5-BEE65A97EF78}"/>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216586B-917A-6EB6-EB63-9E7B1BD4E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5786849-388F-5146-BB1D-4D574B2847D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117EA0B-4A63-9F4B-F1D4-D5F2B369B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0BA8E1A-1BEE-7D82-3DC6-BBB335C0E5F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6A7C5F1-63AE-D98A-09DB-DDA93DF74328}"/>
              </a:ext>
            </a:extLst>
          </p:cNvPr>
          <p:cNvSpPr>
            <a:spLocks noGrp="1"/>
          </p:cNvSpPr>
          <p:nvPr>
            <p:ph type="dt" sz="half" idx="10"/>
          </p:nvPr>
        </p:nvSpPr>
        <p:spPr/>
        <p:txBody>
          <a:bodyPr/>
          <a:lstStyle/>
          <a:p>
            <a:fld id="{036ED4AB-4771-450F-A2B0-5BDC0E11F544}" type="datetime1">
              <a:rPr lang="de-DE" smtClean="0"/>
              <a:t>18.04.2026</a:t>
            </a:fld>
            <a:endParaRPr lang="de-DE"/>
          </a:p>
        </p:txBody>
      </p:sp>
      <p:sp>
        <p:nvSpPr>
          <p:cNvPr id="8" name="Fußzeilenplatzhalter 7">
            <a:extLst>
              <a:ext uri="{FF2B5EF4-FFF2-40B4-BE49-F238E27FC236}">
                <a16:creationId xmlns:a16="http://schemas.microsoft.com/office/drawing/2014/main" id="{02692CBD-33C3-AD47-2DCC-71DBB466AA44}"/>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C200589-8C02-7C49-5E34-0611EE8A83B5}"/>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964614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15F93B-ECB6-D9A8-F62A-2F31C72046E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045AE8C-B56C-0F9C-27D7-9B559B92259E}"/>
              </a:ext>
            </a:extLst>
          </p:cNvPr>
          <p:cNvSpPr>
            <a:spLocks noGrp="1"/>
          </p:cNvSpPr>
          <p:nvPr>
            <p:ph type="dt" sz="half" idx="10"/>
          </p:nvPr>
        </p:nvSpPr>
        <p:spPr/>
        <p:txBody>
          <a:bodyPr/>
          <a:lstStyle/>
          <a:p>
            <a:fld id="{8A2802F1-4253-44AF-8CD4-66720374B442}" type="datetime1">
              <a:rPr lang="de-DE" smtClean="0"/>
              <a:t>18.04.2026</a:t>
            </a:fld>
            <a:endParaRPr lang="de-DE"/>
          </a:p>
        </p:txBody>
      </p:sp>
      <p:sp>
        <p:nvSpPr>
          <p:cNvPr id="4" name="Fußzeilenplatzhalter 3">
            <a:extLst>
              <a:ext uri="{FF2B5EF4-FFF2-40B4-BE49-F238E27FC236}">
                <a16:creationId xmlns:a16="http://schemas.microsoft.com/office/drawing/2014/main" id="{745CB6D8-438A-94DD-149D-BAE961E806C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E1B5720-9F1B-11CD-041B-3FE3AF8C1B5B}"/>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3364679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2A93B861-2B90-89E0-1A72-B91A705A04B4}"/>
              </a:ext>
            </a:extLst>
          </p:cNvPr>
          <p:cNvSpPr>
            <a:spLocks noGrp="1"/>
          </p:cNvSpPr>
          <p:nvPr>
            <p:ph type="dt" sz="half" idx="10"/>
          </p:nvPr>
        </p:nvSpPr>
        <p:spPr/>
        <p:txBody>
          <a:bodyPr/>
          <a:lstStyle/>
          <a:p>
            <a:fld id="{8D51CF89-9BB5-4B7E-84E3-C44E748506E1}" type="datetime1">
              <a:rPr lang="de-DE" smtClean="0"/>
              <a:t>18.04.2026</a:t>
            </a:fld>
            <a:endParaRPr lang="de-DE"/>
          </a:p>
        </p:txBody>
      </p:sp>
      <p:sp>
        <p:nvSpPr>
          <p:cNvPr id="3" name="Fußzeilenplatzhalter 2">
            <a:extLst>
              <a:ext uri="{FF2B5EF4-FFF2-40B4-BE49-F238E27FC236}">
                <a16:creationId xmlns:a16="http://schemas.microsoft.com/office/drawing/2014/main" id="{552EDFA3-9BAF-32A0-E556-938860174DA6}"/>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A30E6DC-B6C1-87C8-ED10-19FC7C91C9C0}"/>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239959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E10DE5-9C5A-546A-A93B-D6E57CC0DA3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776B215-F6A6-1615-6317-AA44743417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43DAA3A-FA11-F1F6-4F86-924880389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E5DC0FE-CC7E-9A5D-6BF2-79A502D64D85}"/>
              </a:ext>
            </a:extLst>
          </p:cNvPr>
          <p:cNvSpPr>
            <a:spLocks noGrp="1"/>
          </p:cNvSpPr>
          <p:nvPr>
            <p:ph type="dt" sz="half" idx="10"/>
          </p:nvPr>
        </p:nvSpPr>
        <p:spPr/>
        <p:txBody>
          <a:bodyPr/>
          <a:lstStyle/>
          <a:p>
            <a:fld id="{44A61841-FF8A-4765-975C-CDA2E5D1119B}" type="datetime1">
              <a:rPr lang="de-DE" smtClean="0"/>
              <a:t>18.04.2026</a:t>
            </a:fld>
            <a:endParaRPr lang="de-DE"/>
          </a:p>
        </p:txBody>
      </p:sp>
      <p:sp>
        <p:nvSpPr>
          <p:cNvPr id="6" name="Fußzeilenplatzhalter 5">
            <a:extLst>
              <a:ext uri="{FF2B5EF4-FFF2-40B4-BE49-F238E27FC236}">
                <a16:creationId xmlns:a16="http://schemas.microsoft.com/office/drawing/2014/main" id="{CC3D7122-AD14-18B0-C533-5F3783638B0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DCA699F-1743-A295-8D19-8A377D88A1CF}"/>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2728141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438789-1AE4-AA6D-C394-3B563437944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22AAB6B-13FF-428C-9EAB-3E35EDF712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DD7CD2E-D095-332E-ECF6-E45ED2A295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9BBEBB1-E45C-4816-DCBE-5FCEDDBEFBEC}"/>
              </a:ext>
            </a:extLst>
          </p:cNvPr>
          <p:cNvSpPr>
            <a:spLocks noGrp="1"/>
          </p:cNvSpPr>
          <p:nvPr>
            <p:ph type="dt" sz="half" idx="10"/>
          </p:nvPr>
        </p:nvSpPr>
        <p:spPr/>
        <p:txBody>
          <a:bodyPr/>
          <a:lstStyle/>
          <a:p>
            <a:fld id="{D76B8A92-A87A-4A64-B1E3-D389747446E3}" type="datetime1">
              <a:rPr lang="de-DE" smtClean="0"/>
              <a:t>18.04.2026</a:t>
            </a:fld>
            <a:endParaRPr lang="de-DE"/>
          </a:p>
        </p:txBody>
      </p:sp>
      <p:sp>
        <p:nvSpPr>
          <p:cNvPr id="6" name="Fußzeilenplatzhalter 5">
            <a:extLst>
              <a:ext uri="{FF2B5EF4-FFF2-40B4-BE49-F238E27FC236}">
                <a16:creationId xmlns:a16="http://schemas.microsoft.com/office/drawing/2014/main" id="{CF1A8979-477B-37D1-B2CD-5D9161BFE71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2DE854-FDCC-A15B-6496-650EB8CAA351}"/>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3854667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F9BF20-6C8A-0273-AB19-DBDA3CE1629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8C79EC5-61CA-43EA-0B08-E18F9DD0D0E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856E12E-C277-4D0A-DAA7-CB9AE9B34245}"/>
              </a:ext>
            </a:extLst>
          </p:cNvPr>
          <p:cNvSpPr>
            <a:spLocks noGrp="1"/>
          </p:cNvSpPr>
          <p:nvPr>
            <p:ph type="dt" sz="half" idx="10"/>
          </p:nvPr>
        </p:nvSpPr>
        <p:spPr/>
        <p:txBody>
          <a:bodyPr/>
          <a:lstStyle/>
          <a:p>
            <a:fld id="{9D384CE7-82AB-4E9E-A723-987A6AF2E931}" type="datetime1">
              <a:rPr lang="de-DE" smtClean="0"/>
              <a:t>18.04.2026</a:t>
            </a:fld>
            <a:endParaRPr lang="de-DE"/>
          </a:p>
        </p:txBody>
      </p:sp>
      <p:sp>
        <p:nvSpPr>
          <p:cNvPr id="5" name="Fußzeilenplatzhalter 4">
            <a:extLst>
              <a:ext uri="{FF2B5EF4-FFF2-40B4-BE49-F238E27FC236}">
                <a16:creationId xmlns:a16="http://schemas.microsoft.com/office/drawing/2014/main" id="{43115C98-E0DD-73FF-8E11-A98648B1158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2602762-FC0C-6C06-0046-FF72CA727D33}"/>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3282324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DDA19BD-750A-BF0E-062D-712EE5354EC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C84AD77-2781-59A9-BA8B-38195885B6E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52CF688-E3FC-3683-099A-F30D736F6796}"/>
              </a:ext>
            </a:extLst>
          </p:cNvPr>
          <p:cNvSpPr>
            <a:spLocks noGrp="1"/>
          </p:cNvSpPr>
          <p:nvPr>
            <p:ph type="dt" sz="half" idx="10"/>
          </p:nvPr>
        </p:nvSpPr>
        <p:spPr/>
        <p:txBody>
          <a:bodyPr/>
          <a:lstStyle/>
          <a:p>
            <a:fld id="{8B9075A5-3B9D-425B-A81B-C2C1F16BAAAD}" type="datetime1">
              <a:rPr lang="de-DE" smtClean="0"/>
              <a:t>18.04.2026</a:t>
            </a:fld>
            <a:endParaRPr lang="de-DE"/>
          </a:p>
        </p:txBody>
      </p:sp>
      <p:sp>
        <p:nvSpPr>
          <p:cNvPr id="5" name="Fußzeilenplatzhalter 4">
            <a:extLst>
              <a:ext uri="{FF2B5EF4-FFF2-40B4-BE49-F238E27FC236}">
                <a16:creationId xmlns:a16="http://schemas.microsoft.com/office/drawing/2014/main" id="{97B7F90C-7838-002D-86BE-9D1CA575463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5701B20-4B78-5BAE-882C-498B02104F07}"/>
              </a:ext>
            </a:extLst>
          </p:cNvPr>
          <p:cNvSpPr>
            <a:spLocks noGrp="1"/>
          </p:cNvSpPr>
          <p:nvPr>
            <p:ph type="sldNum" sz="quarter" idx="12"/>
          </p:nvPr>
        </p:nvSpPr>
        <p:spPr/>
        <p:txBody>
          <a:bodyPr/>
          <a:lstStyle/>
          <a:p>
            <a:fld id="{57CB28C4-035B-4545-8D4F-35776942BFEC}" type="slidenum">
              <a:rPr lang="de-DE" smtClean="0"/>
              <a:t>‹Nr.›</a:t>
            </a:fld>
            <a:endParaRPr lang="de-DE"/>
          </a:p>
        </p:txBody>
      </p:sp>
    </p:spTree>
    <p:extLst>
      <p:ext uri="{BB962C8B-B14F-4D97-AF65-F5344CB8AC3E}">
        <p14:creationId xmlns:p14="http://schemas.microsoft.com/office/powerpoint/2010/main" val="3489737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F03174D-C20D-8EB3-EA8A-73280009C0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D2153A37-7890-C0A1-4555-F3EA42BF57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01A6132-1C5B-3664-F4B1-9B5F39B246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EC2EFEF-4C0A-4D2C-A05B-B27A6610A11E}" type="datetime1">
              <a:rPr lang="de-DE" smtClean="0"/>
              <a:t>18.04.2026</a:t>
            </a:fld>
            <a:endParaRPr lang="de-DE"/>
          </a:p>
        </p:txBody>
      </p:sp>
      <p:sp>
        <p:nvSpPr>
          <p:cNvPr id="5" name="Fußzeilenplatzhalter 4">
            <a:extLst>
              <a:ext uri="{FF2B5EF4-FFF2-40B4-BE49-F238E27FC236}">
                <a16:creationId xmlns:a16="http://schemas.microsoft.com/office/drawing/2014/main" id="{BFC304B4-B580-891E-BB08-86A4647228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8555B5CE-EDCD-3277-1985-297CE38FE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7CB28C4-035B-4545-8D4F-35776942BFEC}" type="slidenum">
              <a:rPr lang="de-DE" smtClean="0"/>
              <a:t>‹Nr.›</a:t>
            </a:fld>
            <a:endParaRPr lang="de-DE"/>
          </a:p>
        </p:txBody>
      </p:sp>
    </p:spTree>
    <p:extLst>
      <p:ext uri="{BB962C8B-B14F-4D97-AF65-F5344CB8AC3E}">
        <p14:creationId xmlns:p14="http://schemas.microsoft.com/office/powerpoint/2010/main" val="2427578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4.png"/><Relationship Id="rId4" Type="http://schemas.openxmlformats.org/officeDocument/2006/relationships/customXml" Target="../ink/ink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0.png"/><Relationship Id="rId4" Type="http://schemas.openxmlformats.org/officeDocument/2006/relationships/customXml" Target="../ink/ink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NULL"/><Relationship Id="rId4" Type="http://schemas.openxmlformats.org/officeDocument/2006/relationships/customXml" Target="../ink/ink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customXml" Target="../ink/ink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2.png"/><Relationship Id="rId4" Type="http://schemas.openxmlformats.org/officeDocument/2006/relationships/customXml" Target="../ink/ink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00.png"/><Relationship Id="rId4" Type="http://schemas.openxmlformats.org/officeDocument/2006/relationships/customXml" Target="../ink/ink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2.png"/><Relationship Id="rId4" Type="http://schemas.openxmlformats.org/officeDocument/2006/relationships/customXml" Target="../ink/ink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2.png"/><Relationship Id="rId4" Type="http://schemas.openxmlformats.org/officeDocument/2006/relationships/customXml" Target="../ink/ink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1.png"/><Relationship Id="rId4" Type="http://schemas.openxmlformats.org/officeDocument/2006/relationships/customXml" Target="../ink/ink1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1.png"/><Relationship Id="rId4" Type="http://schemas.openxmlformats.org/officeDocument/2006/relationships/customXml" Target="../ink/ink1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1.png"/><Relationship Id="rId4" Type="http://schemas.openxmlformats.org/officeDocument/2006/relationships/customXml" Target="../ink/ink1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400.png"/><Relationship Id="rId4" Type="http://schemas.openxmlformats.org/officeDocument/2006/relationships/customXml" Target="../ink/ink1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1.png"/><Relationship Id="rId4" Type="http://schemas.openxmlformats.org/officeDocument/2006/relationships/customXml" Target="../ink/ink1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1.png"/><Relationship Id="rId4" Type="http://schemas.openxmlformats.org/officeDocument/2006/relationships/customXml" Target="../ink/ink1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1.png"/><Relationship Id="rId4" Type="http://schemas.openxmlformats.org/officeDocument/2006/relationships/customXml" Target="../ink/ink18.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1.png"/><Relationship Id="rId4" Type="http://schemas.openxmlformats.org/officeDocument/2006/relationships/customXml" Target="../ink/ink19.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1.png"/><Relationship Id="rId4" Type="http://schemas.openxmlformats.org/officeDocument/2006/relationships/customXml" Target="../ink/ink20.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2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2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2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2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25.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2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50.png"/><Relationship Id="rId4" Type="http://schemas.openxmlformats.org/officeDocument/2006/relationships/customXml" Target="../ink/ink2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28.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29.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0.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3.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4.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5.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6.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customXml" Target="../ink/ink38.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39.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40.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6.png"/><Relationship Id="rId4" Type="http://schemas.openxmlformats.org/officeDocument/2006/relationships/customXml" Target="../ink/ink4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png"/><Relationship Id="rId4" Type="http://schemas.openxmlformats.org/officeDocument/2006/relationships/customXml" Target="../ink/ink4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6.png"/><Relationship Id="rId4" Type="http://schemas.openxmlformats.org/officeDocument/2006/relationships/customXml" Target="../ink/ink43.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customXml" Target="../ink/ink44.xml"/></Relationships>
</file>

<file path=ppt/slides/_rels/slide45.xml.rels><?xml version="1.0" encoding="UTF-8" standalone="yes"?>
<Relationships xmlns="http://schemas.openxmlformats.org/package/2006/relationships"><Relationship Id="rId3" Type="http://schemas.openxmlformats.org/officeDocument/2006/relationships/hyperlink" Target="mailto:leunig@lkv-service.de"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1.png"/><Relationship Id="rId5" Type="http://schemas.openxmlformats.org/officeDocument/2006/relationships/customXml" Target="../ink/ink45.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140.png"/><Relationship Id="rId4" Type="http://schemas.openxmlformats.org/officeDocument/2006/relationships/customXml" Target="../ink/ink46.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customXml" Target="../ink/ink47.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140.png"/><Relationship Id="rId4" Type="http://schemas.openxmlformats.org/officeDocument/2006/relationships/customXml" Target="../ink/ink48.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140.png"/><Relationship Id="rId4" Type="http://schemas.openxmlformats.org/officeDocument/2006/relationships/customXml" Target="../ink/ink49.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141.png"/><Relationship Id="rId4" Type="http://schemas.openxmlformats.org/officeDocument/2006/relationships/customXml" Target="../ink/ink50.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6.png"/><Relationship Id="rId4" Type="http://schemas.openxmlformats.org/officeDocument/2006/relationships/customXml" Target="../ink/ink5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customXml" Target="../ink/ink5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customXml" Target="../ink/ink53.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611.png"/><Relationship Id="rId4" Type="http://schemas.openxmlformats.org/officeDocument/2006/relationships/customXml" Target="../ink/ink54.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610.png"/><Relationship Id="rId4" Type="http://schemas.openxmlformats.org/officeDocument/2006/relationships/customXml" Target="../ink/ink55.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56.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57.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58.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59.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5" Type="http://schemas.openxmlformats.org/officeDocument/2006/relationships/image" Target="../media/image510.png"/><Relationship Id="rId4" Type="http://schemas.openxmlformats.org/officeDocument/2006/relationships/customXml" Target="../ink/ink60.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401.png"/><Relationship Id="rId4" Type="http://schemas.openxmlformats.org/officeDocument/2006/relationships/customXml" Target="../ink/ink61.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leunig@lkv-service.de" TargetMode="Externa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NULL"/><Relationship Id="rId4" Type="http://schemas.openxmlformats.org/officeDocument/2006/relationships/customXml" Target="../ink/ink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9C495B04-BBCF-EEC1-F3B5-7D86AF39D8DE}"/>
              </a:ext>
            </a:extLst>
          </p:cNvPr>
          <p:cNvSpPr txBox="1"/>
          <p:nvPr/>
        </p:nvSpPr>
        <p:spPr>
          <a:xfrm>
            <a:off x="1618362" y="112287"/>
            <a:ext cx="8518524" cy="5324535"/>
          </a:xfrm>
          <a:prstGeom prst="rect">
            <a:avLst/>
          </a:prstGeom>
          <a:noFill/>
        </p:spPr>
        <p:txBody>
          <a:bodyPr wrap="square">
            <a:spAutoFit/>
          </a:bodyPr>
          <a:lstStyle/>
          <a:p>
            <a:pPr algn="ctr"/>
            <a:r>
              <a:rPr lang="de-DE" sz="4000" b="1" dirty="0">
                <a:latin typeface="Quicksand"/>
              </a:rPr>
              <a:t>Versicherungsschulung </a:t>
            </a:r>
          </a:p>
          <a:p>
            <a:pPr algn="ctr"/>
            <a:endParaRPr lang="de-DE" sz="4000" b="1" dirty="0">
              <a:latin typeface="Quicksand"/>
            </a:endParaRPr>
          </a:p>
          <a:p>
            <a:pPr algn="ctr"/>
            <a:r>
              <a:rPr lang="de-DE" sz="4000" b="1" dirty="0">
                <a:latin typeface="Quicksand"/>
              </a:rPr>
              <a:t>Landesverband der Gartenfreunde Mecklenburg und Vorpommern e.V. </a:t>
            </a:r>
            <a:r>
              <a:rPr lang="de-DE" sz="3600" dirty="0">
                <a:solidFill>
                  <a:schemeClr val="tx1">
                    <a:lumMod val="50000"/>
                    <a:lumOff val="50000"/>
                  </a:schemeClr>
                </a:solidFill>
                <a:latin typeface="Quicksand"/>
              </a:rPr>
              <a:t>VEREINSHAFTPFLICHT-, VERMÖGENSSCHADENHAFTPFLICHT-, RECHTSSCHUTZVERSICHERUNG</a:t>
            </a:r>
            <a:endParaRPr lang="de-DE" sz="3600" b="1" dirty="0">
              <a:solidFill>
                <a:schemeClr val="tx1">
                  <a:lumMod val="50000"/>
                  <a:lumOff val="50000"/>
                </a:schemeClr>
              </a:solidFill>
              <a:latin typeface="Quicksand"/>
            </a:endParaRPr>
          </a:p>
          <a:p>
            <a:pPr algn="ctr"/>
            <a:endParaRPr lang="de-DE" sz="3600" b="1" dirty="0">
              <a:latin typeface="Quicksand"/>
            </a:endParaRPr>
          </a:p>
          <a:p>
            <a:pPr algn="ctr"/>
            <a:r>
              <a:rPr lang="de-DE" sz="3600" b="1" dirty="0">
                <a:latin typeface="Quicksand"/>
              </a:rPr>
              <a:t>18.04.2026</a:t>
            </a:r>
          </a:p>
        </p:txBody>
      </p:sp>
    </p:spTree>
    <p:extLst>
      <p:ext uri="{BB962C8B-B14F-4D97-AF65-F5344CB8AC3E}">
        <p14:creationId xmlns:p14="http://schemas.microsoft.com/office/powerpoint/2010/main" val="3862369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3E5C3-3B78-FB9E-9068-23F131B037B6}"/>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295A4696-AB88-0EFA-6F9F-95075A5EAD7C}"/>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4D1F167-15D2-AD5E-AC44-03D71F8EB159}"/>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400344BD-D29D-765A-C313-B45AF2EF4400}"/>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400344BD-D29D-765A-C313-B45AF2EF4400}"/>
                  </a:ext>
                </a:extLst>
              </p:cNvPr>
              <p:cNvPicPr/>
              <p:nvPr/>
            </p:nvPicPr>
            <p:blipFill>
              <a:blip r:embed="rId5"/>
              <a:stretch>
                <a:fillRect/>
              </a:stretch>
            </p:blipFill>
            <p:spPr>
              <a:xfrm>
                <a:off x="-6540" y="5548365"/>
                <a:ext cx="12234960" cy="12600"/>
              </a:xfrm>
              <a:prstGeom prst="rect">
                <a:avLst/>
              </a:prstGeom>
            </p:spPr>
          </p:pic>
        </mc:Fallback>
      </mc:AlternateContent>
      <p:sp>
        <p:nvSpPr>
          <p:cNvPr id="8" name="Textfeld 7">
            <a:extLst>
              <a:ext uri="{FF2B5EF4-FFF2-40B4-BE49-F238E27FC236}">
                <a16:creationId xmlns:a16="http://schemas.microsoft.com/office/drawing/2014/main" id="{1574CA09-09A9-B61A-6A07-A3F10650DE65}"/>
              </a:ext>
            </a:extLst>
          </p:cNvPr>
          <p:cNvSpPr txBox="1"/>
          <p:nvPr/>
        </p:nvSpPr>
        <p:spPr>
          <a:xfrm>
            <a:off x="426244" y="204356"/>
            <a:ext cx="5669756" cy="4770537"/>
          </a:xfrm>
          <a:prstGeom prst="rect">
            <a:avLst/>
          </a:prstGeom>
          <a:noFill/>
        </p:spPr>
        <p:txBody>
          <a:bodyPr wrap="square">
            <a:spAutoFit/>
          </a:bodyPr>
          <a:lstStyle/>
          <a:p>
            <a:r>
              <a:rPr lang="de-DE" sz="3200" b="1" u="sng" dirty="0">
                <a:latin typeface="Quicksand" pitchFamily="2" charset="0"/>
              </a:rPr>
              <a:t>Wer ist der LKV?</a:t>
            </a:r>
          </a:p>
          <a:p>
            <a:pPr marL="285750" indent="-285750">
              <a:buFont typeface="Arial" panose="020B0604020202020204" pitchFamily="34" charset="0"/>
              <a:buChar char="•"/>
            </a:pPr>
            <a:r>
              <a:rPr lang="de-DE" sz="1600" dirty="0">
                <a:latin typeface="Quicksand" pitchFamily="2" charset="0"/>
              </a:rPr>
              <a:t>Landesverbands-Kleingartenversicherungsservice GmbH</a:t>
            </a:r>
          </a:p>
          <a:p>
            <a:endParaRPr lang="de-DE" sz="1600" dirty="0">
              <a:latin typeface="Quicksand" pitchFamily="2" charset="0"/>
            </a:endParaRPr>
          </a:p>
          <a:p>
            <a:r>
              <a:rPr lang="de-DE" sz="1600" b="1" dirty="0">
                <a:latin typeface="Quicksand" pitchFamily="2" charset="0"/>
              </a:rPr>
              <a:t>		</a:t>
            </a:r>
            <a:r>
              <a:rPr lang="de-DE" sz="1600" b="1" u="sng" dirty="0">
                <a:latin typeface="Quicksand" pitchFamily="2" charset="0"/>
              </a:rPr>
              <a:t>2024: </a:t>
            </a:r>
          </a:p>
          <a:p>
            <a:pPr marL="285750" indent="-285750">
              <a:buFont typeface="Arial" panose="020B0604020202020204" pitchFamily="34" charset="0"/>
              <a:buChar char="•"/>
            </a:pPr>
            <a:r>
              <a:rPr lang="de-DE" sz="1600" dirty="0">
                <a:latin typeface="Quicksand" pitchFamily="2" charset="0"/>
              </a:rPr>
              <a:t>Begründet am 26.04 2024 / Eintragung im Handelsregister 08.05.2024</a:t>
            </a:r>
          </a:p>
          <a:p>
            <a:pPr marL="285750" indent="-285750">
              <a:buFont typeface="Arial" panose="020B0604020202020204" pitchFamily="34" charset="0"/>
              <a:buChar char="•"/>
            </a:pPr>
            <a:r>
              <a:rPr lang="de-DE" sz="1600" dirty="0">
                <a:latin typeface="Quicksand" pitchFamily="2" charset="0"/>
              </a:rPr>
              <a:t>Sitz in Köln - neue Geschäftsräume in der Mittelstraße 12-14 seit August 2024</a:t>
            </a:r>
          </a:p>
          <a:p>
            <a:pPr marL="285750" indent="-285750">
              <a:buFont typeface="Arial" panose="020B0604020202020204" pitchFamily="34" charset="0"/>
              <a:buChar char="•"/>
            </a:pPr>
            <a:r>
              <a:rPr lang="de-DE" sz="1600" dirty="0">
                <a:latin typeface="Quicksand" pitchFamily="2" charset="0"/>
              </a:rPr>
              <a:t>Erstellung der einzelnen   Merkblätter/Schadenformulare</a:t>
            </a:r>
          </a:p>
          <a:p>
            <a:pPr marL="285750" indent="-285750">
              <a:buFont typeface="Arial" panose="020B0604020202020204" pitchFamily="34" charset="0"/>
              <a:buChar char="•"/>
            </a:pPr>
            <a:r>
              <a:rPr lang="de-DE" sz="1600" dirty="0">
                <a:latin typeface="Quicksand" pitchFamily="2" charset="0"/>
              </a:rPr>
              <a:t>Erstellung der Internetpräsenz </a:t>
            </a:r>
          </a:p>
          <a:p>
            <a:pPr lvl="4"/>
            <a:r>
              <a:rPr lang="de-DE" sz="1600" dirty="0">
                <a:latin typeface="Quicksand" pitchFamily="2" charset="0"/>
              </a:rPr>
              <a:t>	</a:t>
            </a:r>
            <a:r>
              <a:rPr lang="de-DE" sz="1600" u="sng" dirty="0">
                <a:solidFill>
                  <a:schemeClr val="tx2">
                    <a:lumMod val="75000"/>
                    <a:lumOff val="25000"/>
                  </a:schemeClr>
                </a:solidFill>
                <a:latin typeface="Quicksand" pitchFamily="2" charset="0"/>
              </a:rPr>
              <a:t>lkv-service.de</a:t>
            </a:r>
          </a:p>
          <a:p>
            <a:pPr marL="285750" indent="-285750">
              <a:buFont typeface="Arial" panose="020B0604020202020204" pitchFamily="34" charset="0"/>
              <a:buChar char="•"/>
            </a:pPr>
            <a:r>
              <a:rPr lang="de-DE" sz="1600" dirty="0">
                <a:latin typeface="Quicksand" pitchFamily="2" charset="0"/>
              </a:rPr>
              <a:t>Mitarbeitergewinnung (gegenwärtig 6 MA)</a:t>
            </a:r>
          </a:p>
          <a:p>
            <a:endParaRPr lang="de-DE" sz="1600" dirty="0">
              <a:latin typeface="Quicksand" pitchFamily="2" charset="0"/>
            </a:endParaRPr>
          </a:p>
          <a:p>
            <a:r>
              <a:rPr lang="de-DE" sz="1600" dirty="0">
                <a:latin typeface="Quicksand" pitchFamily="2" charset="0"/>
              </a:rPr>
              <a:t>		</a:t>
            </a:r>
            <a:r>
              <a:rPr lang="de-DE" sz="1600" b="1" u="sng" dirty="0">
                <a:latin typeface="Quicksand" pitchFamily="2" charset="0"/>
              </a:rPr>
              <a:t>2025:</a:t>
            </a:r>
          </a:p>
          <a:p>
            <a:pPr marL="285750" indent="-285750">
              <a:buFont typeface="Arial" panose="020B0604020202020204" pitchFamily="34" charset="0"/>
              <a:buChar char="•"/>
            </a:pPr>
            <a:r>
              <a:rPr lang="de-DE" sz="1600" dirty="0">
                <a:latin typeface="Quicksand" pitchFamily="2" charset="0"/>
              </a:rPr>
              <a:t>Aufnahme der Schadenbearbeitung seit 01.01.2025</a:t>
            </a:r>
          </a:p>
          <a:p>
            <a:pPr marL="285750" indent="-285750">
              <a:buFont typeface="Arial" panose="020B0604020202020204" pitchFamily="34" charset="0"/>
              <a:buChar char="•"/>
            </a:pPr>
            <a:r>
              <a:rPr lang="de-DE" sz="1600" dirty="0">
                <a:latin typeface="Quicksand" pitchFamily="2" charset="0"/>
              </a:rPr>
              <a:t>Neugewinnung des Stadtverbandes Dresdner Gartenfreunde</a:t>
            </a:r>
          </a:p>
          <a:p>
            <a:pPr marL="285750" indent="-285750">
              <a:buFont typeface="Arial" panose="020B0604020202020204" pitchFamily="34" charset="0"/>
              <a:buChar char="•"/>
            </a:pPr>
            <a:r>
              <a:rPr lang="de-DE" sz="1600" dirty="0">
                <a:latin typeface="Quicksand" pitchFamily="2" charset="0"/>
              </a:rPr>
              <a:t>Gesamtschäden: über 1.600! </a:t>
            </a:r>
          </a:p>
          <a:p>
            <a:pPr marL="285750" indent="-285750">
              <a:buFont typeface="Arial" panose="020B0604020202020204" pitchFamily="34" charset="0"/>
              <a:buChar char="•"/>
            </a:pPr>
            <a:r>
              <a:rPr lang="de-DE" sz="1600" dirty="0">
                <a:latin typeface="Quicksand" pitchFamily="2" charset="0"/>
              </a:rPr>
              <a:t>Schadenquote über alle Verbände: </a:t>
            </a:r>
            <a:r>
              <a:rPr lang="de-DE" sz="1600" b="1" dirty="0">
                <a:latin typeface="Quicksand" pitchFamily="2" charset="0"/>
              </a:rPr>
              <a:t>48 %</a:t>
            </a:r>
          </a:p>
        </p:txBody>
      </p:sp>
      <p:pic>
        <p:nvPicPr>
          <p:cNvPr id="3" name="Grafik 2" descr="Ein Bild, das draußen, Wolke, Baum, Himmel enthält.&#10;&#10;Automatisch generierte Beschreibung">
            <a:extLst>
              <a:ext uri="{FF2B5EF4-FFF2-40B4-BE49-F238E27FC236}">
                <a16:creationId xmlns:a16="http://schemas.microsoft.com/office/drawing/2014/main" id="{3A920C76-A8DA-83EA-C102-B745D82050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7996" y="1045298"/>
            <a:ext cx="5321533" cy="3991150"/>
          </a:xfrm>
          <a:prstGeom prst="rect">
            <a:avLst/>
          </a:prstGeom>
        </p:spPr>
      </p:pic>
    </p:spTree>
    <p:extLst>
      <p:ext uri="{BB962C8B-B14F-4D97-AF65-F5344CB8AC3E}">
        <p14:creationId xmlns:p14="http://schemas.microsoft.com/office/powerpoint/2010/main" val="361852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8" name="Textfeld 7">
            <a:extLst>
              <a:ext uri="{FF2B5EF4-FFF2-40B4-BE49-F238E27FC236}">
                <a16:creationId xmlns:a16="http://schemas.microsoft.com/office/drawing/2014/main" id="{FAA0CCEB-35B1-1DDF-5AB9-C40059271FE8}"/>
              </a:ext>
            </a:extLst>
          </p:cNvPr>
          <p:cNvSpPr txBox="1"/>
          <p:nvPr/>
        </p:nvSpPr>
        <p:spPr>
          <a:xfrm>
            <a:off x="426244" y="204356"/>
            <a:ext cx="11152612" cy="5139869"/>
          </a:xfrm>
          <a:prstGeom prst="rect">
            <a:avLst/>
          </a:prstGeom>
          <a:noFill/>
        </p:spPr>
        <p:txBody>
          <a:bodyPr wrap="square">
            <a:spAutoFit/>
          </a:bodyPr>
          <a:lstStyle/>
          <a:p>
            <a:r>
              <a:rPr lang="de-DE" sz="3200" b="1" u="sng" dirty="0">
                <a:latin typeface="Quicksand" pitchFamily="2" charset="0"/>
              </a:rPr>
              <a:t>Welche Verbände stehen hinter dem LKV?</a:t>
            </a:r>
          </a:p>
          <a:p>
            <a:pPr marL="285750" indent="-285750">
              <a:buFont typeface="Arial" panose="020B0604020202020204" pitchFamily="34" charset="0"/>
              <a:buChar char="•"/>
            </a:pPr>
            <a:endParaRPr lang="de-DE" sz="1600" dirty="0">
              <a:latin typeface="Quicksand" pitchFamily="2" charset="0"/>
            </a:endParaRPr>
          </a:p>
          <a:p>
            <a:pPr marL="285750" indent="-285750">
              <a:buFont typeface="Arial" panose="020B0604020202020204" pitchFamily="34" charset="0"/>
              <a:buChar char="•"/>
            </a:pPr>
            <a:endParaRPr lang="de-DE" sz="1600" dirty="0">
              <a:latin typeface="Quicksand" pitchFamily="2" charset="0"/>
            </a:endParaRPr>
          </a:p>
          <a:p>
            <a:pPr marL="285750" indent="-285750">
              <a:buFont typeface="Arial" panose="020B0604020202020204" pitchFamily="34" charset="0"/>
              <a:buChar char="•"/>
            </a:pPr>
            <a:r>
              <a:rPr lang="de-DE" b="1" dirty="0">
                <a:latin typeface="Quicksand" pitchFamily="2" charset="0"/>
              </a:rPr>
              <a:t>Landesbund Hamburg</a:t>
            </a:r>
          </a:p>
          <a:p>
            <a:pPr marL="285750" indent="-285750">
              <a:buFont typeface="Arial" panose="020B0604020202020204" pitchFamily="34" charset="0"/>
              <a:buChar char="•"/>
            </a:pPr>
            <a:r>
              <a:rPr lang="de-DE" b="1" dirty="0">
                <a:latin typeface="Quicksand" pitchFamily="2" charset="0"/>
              </a:rPr>
              <a:t>Landesverband Schleswig-Holstein</a:t>
            </a:r>
          </a:p>
          <a:p>
            <a:pPr marL="285750" indent="-285750">
              <a:buFont typeface="Arial" panose="020B0604020202020204" pitchFamily="34" charset="0"/>
              <a:buChar char="•"/>
            </a:pPr>
            <a:r>
              <a:rPr lang="de-DE" b="1" dirty="0">
                <a:latin typeface="Quicksand" pitchFamily="2" charset="0"/>
              </a:rPr>
              <a:t>Landesverband Mecklenburg und Vorpommern</a:t>
            </a:r>
          </a:p>
          <a:p>
            <a:pPr marL="285750" indent="-285750">
              <a:buFont typeface="Arial" panose="020B0604020202020204" pitchFamily="34" charset="0"/>
              <a:buChar char="•"/>
            </a:pPr>
            <a:r>
              <a:rPr lang="de-DE" b="1" dirty="0">
                <a:latin typeface="Quicksand" pitchFamily="2" charset="0"/>
              </a:rPr>
              <a:t>Landesverband Braunschweig</a:t>
            </a:r>
          </a:p>
          <a:p>
            <a:pPr marL="285750" indent="-285750">
              <a:buFont typeface="Arial" panose="020B0604020202020204" pitchFamily="34" charset="0"/>
              <a:buChar char="•"/>
            </a:pPr>
            <a:r>
              <a:rPr lang="de-DE" b="1" dirty="0">
                <a:latin typeface="Quicksand" pitchFamily="2" charset="0"/>
              </a:rPr>
              <a:t>Landesverband Rheinland</a:t>
            </a:r>
          </a:p>
          <a:p>
            <a:pPr marL="285750" indent="-285750">
              <a:buFont typeface="Arial" panose="020B0604020202020204" pitchFamily="34" charset="0"/>
              <a:buChar char="•"/>
            </a:pPr>
            <a:r>
              <a:rPr lang="de-DE" b="1" dirty="0">
                <a:latin typeface="Quicksand" pitchFamily="2" charset="0"/>
              </a:rPr>
              <a:t>Landesverband Hessen</a:t>
            </a:r>
          </a:p>
          <a:p>
            <a:pPr marL="285750" indent="-285750">
              <a:buFont typeface="Arial" panose="020B0604020202020204" pitchFamily="34" charset="0"/>
              <a:buChar char="•"/>
            </a:pPr>
            <a:r>
              <a:rPr lang="de-DE" b="1" dirty="0">
                <a:latin typeface="Quicksand" pitchFamily="2" charset="0"/>
              </a:rPr>
              <a:t>Landesverband Rheinland-Pfalz</a:t>
            </a:r>
          </a:p>
          <a:p>
            <a:pPr marL="285750" indent="-285750">
              <a:buFont typeface="Arial" panose="020B0604020202020204" pitchFamily="34" charset="0"/>
              <a:buChar char="•"/>
            </a:pPr>
            <a:r>
              <a:rPr lang="de-DE" b="1" dirty="0">
                <a:latin typeface="Quicksand" pitchFamily="2" charset="0"/>
              </a:rPr>
              <a:t>Landesverband Saarland</a:t>
            </a:r>
          </a:p>
          <a:p>
            <a:endParaRPr lang="de-DE" sz="1600" dirty="0">
              <a:latin typeface="Quicksand" pitchFamily="2" charset="0"/>
            </a:endParaRPr>
          </a:p>
          <a:p>
            <a:r>
              <a:rPr lang="de-DE" sz="1600" dirty="0">
                <a:latin typeface="Quicksand" pitchFamily="2" charset="0"/>
              </a:rPr>
              <a:t>Darüber hinaus</a:t>
            </a:r>
          </a:p>
          <a:p>
            <a:endParaRPr lang="de-DE" sz="1600" dirty="0">
              <a:latin typeface="Quicksand" pitchFamily="2" charset="0"/>
            </a:endParaRPr>
          </a:p>
          <a:p>
            <a:pPr marL="285750" indent="-285750">
              <a:buFont typeface="Arial" panose="020B0604020202020204" pitchFamily="34" charset="0"/>
              <a:buChar char="•"/>
            </a:pPr>
            <a:r>
              <a:rPr lang="de-DE" b="1" dirty="0">
                <a:latin typeface="Quicksand" pitchFamily="2" charset="0"/>
              </a:rPr>
              <a:t>Kreisverband Köln</a:t>
            </a:r>
          </a:p>
          <a:p>
            <a:pPr marL="285750" indent="-285750">
              <a:buFont typeface="Arial" panose="020B0604020202020204" pitchFamily="34" charset="0"/>
              <a:buChar char="•"/>
            </a:pPr>
            <a:r>
              <a:rPr lang="de-DE" b="1" dirty="0">
                <a:latin typeface="Quicksand" pitchFamily="2" charset="0"/>
              </a:rPr>
              <a:t>Bezirksverband Bahn und Landwirtschaft Hamburg</a:t>
            </a:r>
          </a:p>
          <a:p>
            <a:pPr marL="285750" indent="-285750">
              <a:buFont typeface="Arial" panose="020B0604020202020204" pitchFamily="34" charset="0"/>
              <a:buChar char="•"/>
            </a:pPr>
            <a:r>
              <a:rPr lang="de-DE" b="1" dirty="0">
                <a:latin typeface="Quicksand" pitchFamily="2" charset="0"/>
              </a:rPr>
              <a:t>Bezirksverband Bahn und Landwirtschaft Essen</a:t>
            </a:r>
          </a:p>
          <a:p>
            <a:pPr marL="285750" indent="-285750">
              <a:buFont typeface="Arial" panose="020B0604020202020204" pitchFamily="34" charset="0"/>
              <a:buChar char="•"/>
            </a:pPr>
            <a:r>
              <a:rPr lang="de-DE" b="1" dirty="0">
                <a:latin typeface="Quicksand" pitchFamily="2" charset="0"/>
              </a:rPr>
              <a:t>Stadtverband Dresdner Gartenfreunde </a:t>
            </a:r>
            <a:r>
              <a:rPr lang="de-DE" b="1" dirty="0">
                <a:solidFill>
                  <a:srgbClr val="FF0000"/>
                </a:solidFill>
                <a:latin typeface="Quicksand" pitchFamily="2" charset="0"/>
              </a:rPr>
              <a:t>– NEU seit 2025!</a:t>
            </a:r>
          </a:p>
        </p:txBody>
      </p:sp>
    </p:spTree>
    <p:extLst>
      <p:ext uri="{BB962C8B-B14F-4D97-AF65-F5344CB8AC3E}">
        <p14:creationId xmlns:p14="http://schemas.microsoft.com/office/powerpoint/2010/main" val="196817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
                                            <p:txEl>
                                              <p:pRg st="16" end="1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8">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FD25D2F6-F714-EB97-72F6-02CB300D626B}"/>
              </a:ext>
            </a:extLst>
          </p:cNvPr>
          <p:cNvSpPr txBox="1"/>
          <p:nvPr/>
        </p:nvSpPr>
        <p:spPr>
          <a:xfrm>
            <a:off x="532939" y="389084"/>
            <a:ext cx="11220253" cy="4278094"/>
          </a:xfrm>
          <a:prstGeom prst="rect">
            <a:avLst/>
          </a:prstGeom>
          <a:noFill/>
        </p:spPr>
        <p:txBody>
          <a:bodyPr wrap="square">
            <a:spAutoFit/>
          </a:bodyPr>
          <a:lstStyle/>
          <a:p>
            <a:r>
              <a:rPr lang="de-DE" sz="3200" b="1" u="sng" dirty="0">
                <a:latin typeface="Quicksand" pitchFamily="2" charset="0"/>
              </a:rPr>
              <a:t>Was macht uns besonders?</a:t>
            </a:r>
          </a:p>
          <a:p>
            <a:endParaRPr lang="de-DE" dirty="0">
              <a:latin typeface="Quicksand" pitchFamily="2" charset="0"/>
            </a:endParaRPr>
          </a:p>
          <a:p>
            <a:pPr marL="285750" indent="-285750">
              <a:buFont typeface="Arial" panose="020B0604020202020204" pitchFamily="34" charset="0"/>
              <a:buChar char="•"/>
            </a:pPr>
            <a:r>
              <a:rPr lang="de-DE" dirty="0">
                <a:latin typeface="Quicksand" pitchFamily="2" charset="0"/>
              </a:rPr>
              <a:t>Dauerhafte Eigenständigkeit, da in der Hand der Landesverbände</a:t>
            </a:r>
          </a:p>
          <a:p>
            <a:pPr marL="285750" indent="-285750">
              <a:buFont typeface="Arial" panose="020B0604020202020204" pitchFamily="34" charset="0"/>
              <a:buChar char="•"/>
            </a:pPr>
            <a:endParaRPr lang="de-DE" dirty="0">
              <a:latin typeface="Quicksand" pitchFamily="2" charset="0"/>
            </a:endParaRPr>
          </a:p>
          <a:p>
            <a:pPr marL="285750" indent="-285750">
              <a:buFont typeface="Arial" panose="020B0604020202020204" pitchFamily="34" charset="0"/>
              <a:buChar char="•"/>
            </a:pPr>
            <a:r>
              <a:rPr lang="de-DE" dirty="0">
                <a:latin typeface="Quicksand" pitchFamily="2" charset="0"/>
              </a:rPr>
              <a:t>Qualifizierte Schadenbearbeitung mit qualifizierten und geschulten Sachbearbeitern</a:t>
            </a:r>
          </a:p>
          <a:p>
            <a:pPr marL="285750" indent="-285750">
              <a:buFont typeface="Arial" panose="020B0604020202020204" pitchFamily="34" charset="0"/>
              <a:buChar char="•"/>
            </a:pPr>
            <a:endParaRPr lang="de-DE" dirty="0">
              <a:latin typeface="Quicksand" pitchFamily="2" charset="0"/>
            </a:endParaRPr>
          </a:p>
          <a:p>
            <a:pPr marL="285750" indent="-285750">
              <a:buFont typeface="Arial" panose="020B0604020202020204" pitchFamily="34" charset="0"/>
              <a:buChar char="•"/>
            </a:pPr>
            <a:r>
              <a:rPr lang="de-DE" dirty="0">
                <a:latin typeface="Quicksand" pitchFamily="2" charset="0"/>
              </a:rPr>
              <a:t>Einbindung neuer Medien in die Schadenabwicklung neben der klassischen Schadenmeldung per Post</a:t>
            </a:r>
          </a:p>
          <a:p>
            <a:endParaRPr lang="de-DE" dirty="0">
              <a:latin typeface="Quicksand" pitchFamily="2" charset="0"/>
            </a:endParaRPr>
          </a:p>
          <a:p>
            <a:pPr marL="285750" indent="-285750">
              <a:buFont typeface="Arial" panose="020B0604020202020204" pitchFamily="34" charset="0"/>
              <a:buChar char="•"/>
            </a:pPr>
            <a:r>
              <a:rPr lang="de-DE" dirty="0">
                <a:latin typeface="Quicksand" pitchFamily="2" charset="0"/>
              </a:rPr>
              <a:t>Was wir erwirtschaften, fließt in die mittlerweile gegründete gemeinnützige GmbH (Stiftung) zur Förderung des Kleingartenwesens in Deutschland SFKD</a:t>
            </a:r>
          </a:p>
          <a:p>
            <a:endParaRPr lang="de-DE" dirty="0">
              <a:latin typeface="Quicksand" pitchFamily="2" charset="0"/>
            </a:endParaRPr>
          </a:p>
          <a:p>
            <a:pPr marL="285750" indent="-285750">
              <a:buFont typeface="Arial" panose="020B0604020202020204" pitchFamily="34" charset="0"/>
              <a:buChar char="•"/>
            </a:pPr>
            <a:r>
              <a:rPr lang="de-DE" dirty="0">
                <a:latin typeface="Quicksand" pitchFamily="2" charset="0"/>
              </a:rPr>
              <a:t>Daher: </a:t>
            </a:r>
            <a:r>
              <a:rPr lang="de-DE" sz="2400" b="1" dirty="0">
                <a:latin typeface="Quicksand" pitchFamily="2" charset="0"/>
              </a:rPr>
              <a:t>Aus dem Kleingartenwesen für das Kleingartenwesen!!!</a:t>
            </a:r>
            <a:endParaRPr lang="de-DE" b="1" dirty="0">
              <a:latin typeface="Quicksand" pitchFamily="2" charset="0"/>
            </a:endParaRPr>
          </a:p>
          <a:p>
            <a:pPr marL="285750" indent="-285750">
              <a:buFont typeface="Arial" panose="020B0604020202020204" pitchFamily="34" charset="0"/>
              <a:buChar char="•"/>
            </a:pPr>
            <a:endParaRPr lang="de-DE" b="1" dirty="0">
              <a:latin typeface="Quicksand" pitchFamily="2" charset="0"/>
            </a:endParaRPr>
          </a:p>
          <a:p>
            <a:pPr marL="285750" indent="-285750">
              <a:buFont typeface="Arial" panose="020B0604020202020204" pitchFamily="34" charset="0"/>
              <a:buChar char="•"/>
            </a:pPr>
            <a:endParaRPr lang="de-DE" dirty="0">
              <a:latin typeface="Quicksand" pitchFamily="2" charset="0"/>
            </a:endParaRPr>
          </a:p>
        </p:txBody>
      </p:sp>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Tree>
    <p:extLst>
      <p:ext uri="{BB962C8B-B14F-4D97-AF65-F5344CB8AC3E}">
        <p14:creationId xmlns:p14="http://schemas.microsoft.com/office/powerpoint/2010/main" val="85641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FD25D2F6-F714-EB97-72F6-02CB300D626B}"/>
              </a:ext>
            </a:extLst>
          </p:cNvPr>
          <p:cNvSpPr txBox="1"/>
          <p:nvPr/>
        </p:nvSpPr>
        <p:spPr>
          <a:xfrm>
            <a:off x="532939" y="389084"/>
            <a:ext cx="11220253" cy="646331"/>
          </a:xfrm>
          <a:prstGeom prst="rect">
            <a:avLst/>
          </a:prstGeom>
          <a:noFill/>
        </p:spPr>
        <p:txBody>
          <a:bodyPr wrap="square">
            <a:spAutoFit/>
          </a:bodyPr>
          <a:lstStyle/>
          <a:p>
            <a:pPr marL="285750" indent="-285750">
              <a:buFont typeface="Arial" panose="020B0604020202020204" pitchFamily="34" charset="0"/>
              <a:buChar char="•"/>
            </a:pPr>
            <a:endParaRPr lang="de-DE" b="1" dirty="0">
              <a:latin typeface="Quicksand" pitchFamily="2" charset="0"/>
            </a:endParaRPr>
          </a:p>
          <a:p>
            <a:pPr marL="285750" indent="-285750">
              <a:buFont typeface="Arial" panose="020B0604020202020204" pitchFamily="34" charset="0"/>
              <a:buChar char="•"/>
            </a:pPr>
            <a:endParaRPr lang="de-DE" dirty="0">
              <a:latin typeface="Quicksand" pitchFamily="2" charset="0"/>
            </a:endParaRPr>
          </a:p>
        </p:txBody>
      </p:sp>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5"/>
              <a:stretch>
                <a:fillRect/>
              </a:stretch>
            </p:blipFill>
            <p:spPr>
              <a:xfrm>
                <a:off x="-6540" y="5548365"/>
                <a:ext cx="12234960" cy="12600"/>
              </a:xfrm>
              <a:prstGeom prst="rect">
                <a:avLst/>
              </a:prstGeom>
            </p:spPr>
          </p:pic>
        </mc:Fallback>
      </mc:AlternateContent>
      <p:sp>
        <p:nvSpPr>
          <p:cNvPr id="3" name="Textfeld 2">
            <a:extLst>
              <a:ext uri="{FF2B5EF4-FFF2-40B4-BE49-F238E27FC236}">
                <a16:creationId xmlns:a16="http://schemas.microsoft.com/office/drawing/2014/main" id="{19165CD0-ADA5-CBD9-359D-45BA69E94433}"/>
              </a:ext>
            </a:extLst>
          </p:cNvPr>
          <p:cNvSpPr txBox="1"/>
          <p:nvPr/>
        </p:nvSpPr>
        <p:spPr>
          <a:xfrm>
            <a:off x="522480" y="399584"/>
            <a:ext cx="11147038" cy="4524315"/>
          </a:xfrm>
          <a:prstGeom prst="rect">
            <a:avLst/>
          </a:prstGeom>
          <a:noFill/>
        </p:spPr>
        <p:txBody>
          <a:bodyPr wrap="square" rtlCol="0">
            <a:spAutoFit/>
          </a:bodyPr>
          <a:lstStyle/>
          <a:p>
            <a:r>
              <a:rPr lang="de-DE" b="1" u="sng" dirty="0" err="1">
                <a:latin typeface="Quicksand"/>
              </a:rPr>
              <a:t>Reminder</a:t>
            </a:r>
            <a:r>
              <a:rPr lang="de-DE" b="1" u="sng" dirty="0">
                <a:latin typeface="Quicksand"/>
              </a:rPr>
              <a:t>: Diese Versicherungen werden über uns vermittelt und im Schadensfall betreut:</a:t>
            </a:r>
          </a:p>
          <a:p>
            <a:endParaRPr lang="de-DE" dirty="0">
              <a:latin typeface="Quicksand"/>
            </a:endParaRPr>
          </a:p>
          <a:p>
            <a:r>
              <a:rPr lang="de-DE" b="1" dirty="0">
                <a:latin typeface="Quicksand"/>
              </a:rPr>
              <a:t>Für Kleingärtner und Kleingärtnerinnen:</a:t>
            </a:r>
          </a:p>
          <a:p>
            <a:endParaRPr lang="de-DE" dirty="0">
              <a:latin typeface="Quicksand"/>
            </a:endParaRPr>
          </a:p>
          <a:p>
            <a:r>
              <a:rPr lang="de-DE" dirty="0">
                <a:latin typeface="Quicksand"/>
              </a:rPr>
              <a:t>	- LIG - </a:t>
            </a:r>
            <a:r>
              <a:rPr lang="de-DE" sz="1800" dirty="0">
                <a:effectLst/>
                <a:latin typeface="Quicksand"/>
                <a:ea typeface="Calibri" panose="020F0502020204030204" pitchFamily="34" charset="0"/>
                <a:cs typeface="Times New Roman" panose="02020603050405020304" pitchFamily="18" charset="0"/>
              </a:rPr>
              <a:t>Gebäude- und Inhaltsversicherung für Lauben </a:t>
            </a:r>
          </a:p>
          <a:p>
            <a:r>
              <a:rPr lang="de-DE" dirty="0">
                <a:latin typeface="Quicksand"/>
              </a:rPr>
              <a:t>	- Familien Unfallversicherung</a:t>
            </a:r>
          </a:p>
          <a:p>
            <a:endParaRPr lang="de-DE" dirty="0">
              <a:latin typeface="Quicksand"/>
            </a:endParaRPr>
          </a:p>
          <a:p>
            <a:r>
              <a:rPr lang="de-DE" b="1" dirty="0">
                <a:latin typeface="Quicksand"/>
              </a:rPr>
              <a:t>Für Vereine und Verbände:</a:t>
            </a:r>
          </a:p>
          <a:p>
            <a:endParaRPr lang="de-DE" dirty="0">
              <a:latin typeface="Quicksand"/>
            </a:endParaRPr>
          </a:p>
          <a:p>
            <a:r>
              <a:rPr lang="de-DE" dirty="0">
                <a:latin typeface="Quicksand"/>
              </a:rPr>
              <a:t>	- Vereinshaftpflicht</a:t>
            </a:r>
          </a:p>
          <a:p>
            <a:r>
              <a:rPr lang="de-DE" dirty="0">
                <a:latin typeface="Quicksand"/>
              </a:rPr>
              <a:t>	- Vermögensschadenhaftpflicht </a:t>
            </a:r>
            <a:r>
              <a:rPr lang="de-DE" dirty="0">
                <a:solidFill>
                  <a:srgbClr val="FF0000"/>
                </a:solidFill>
                <a:latin typeface="Quicksand"/>
              </a:rPr>
              <a:t>NEU: ANPASSUNG DER VERSICHERUNGSSUMMEN</a:t>
            </a:r>
          </a:p>
          <a:p>
            <a:r>
              <a:rPr lang="de-DE" dirty="0">
                <a:latin typeface="Quicksand"/>
              </a:rPr>
              <a:t>	- </a:t>
            </a:r>
            <a:r>
              <a:rPr lang="de-DE" dirty="0" err="1">
                <a:solidFill>
                  <a:srgbClr val="FF0000"/>
                </a:solidFill>
                <a:latin typeface="Quicksand"/>
              </a:rPr>
              <a:t>VermögensschadenPLUS</a:t>
            </a:r>
            <a:r>
              <a:rPr lang="de-DE" dirty="0">
                <a:solidFill>
                  <a:srgbClr val="FF0000"/>
                </a:solidFill>
                <a:latin typeface="Quicksand"/>
              </a:rPr>
              <a:t> – Komplett neues Produkt (echte D&amp;O-Versicherung des Vorstands)</a:t>
            </a:r>
          </a:p>
          <a:p>
            <a:r>
              <a:rPr lang="de-DE" dirty="0">
                <a:latin typeface="Quicksand"/>
              </a:rPr>
              <a:t>	- Dienstfahrtenkasko für Vorstände</a:t>
            </a:r>
          </a:p>
          <a:p>
            <a:r>
              <a:rPr lang="de-DE" dirty="0">
                <a:latin typeface="Quicksand"/>
              </a:rPr>
              <a:t>	- Kollektiv-Unfallversicherung</a:t>
            </a:r>
          </a:p>
          <a:p>
            <a:r>
              <a:rPr lang="de-DE" dirty="0">
                <a:latin typeface="Quicksand"/>
              </a:rPr>
              <a:t>	- obligatorische Versicherung im Brandschaden</a:t>
            </a:r>
          </a:p>
          <a:p>
            <a:r>
              <a:rPr lang="de-DE" dirty="0">
                <a:latin typeface="Quicksand"/>
              </a:rPr>
              <a:t>	- Vereinsheimversicherung </a:t>
            </a:r>
            <a:r>
              <a:rPr lang="de-DE" dirty="0">
                <a:solidFill>
                  <a:srgbClr val="FF0000"/>
                </a:solidFill>
                <a:latin typeface="Quicksand"/>
              </a:rPr>
              <a:t>– Kostenloses Angebot anfordern</a:t>
            </a:r>
          </a:p>
        </p:txBody>
      </p:sp>
    </p:spTree>
    <p:extLst>
      <p:ext uri="{BB962C8B-B14F-4D97-AF65-F5344CB8AC3E}">
        <p14:creationId xmlns:p14="http://schemas.microsoft.com/office/powerpoint/2010/main" val="131505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7EDB2-1870-F9C0-B527-A74447356FEC}"/>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E1948A1-84CC-622A-0856-4281AE384B8A}"/>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4471EB36-629D-126D-9BDD-D1E5ABEAF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74D0AC69-A300-A4DD-4936-99675F5EBE6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74D0AC69-A300-A4DD-4936-99675F5EBE64}"/>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69CAA4A2-4722-A9C7-6B00-0B706CF3A17E}"/>
              </a:ext>
            </a:extLst>
          </p:cNvPr>
          <p:cNvSpPr txBox="1"/>
          <p:nvPr/>
        </p:nvSpPr>
        <p:spPr>
          <a:xfrm>
            <a:off x="1311407" y="1973004"/>
            <a:ext cx="9842146" cy="707886"/>
          </a:xfrm>
          <a:prstGeom prst="rect">
            <a:avLst/>
          </a:prstGeom>
          <a:noFill/>
        </p:spPr>
        <p:txBody>
          <a:bodyPr wrap="square">
            <a:spAutoFit/>
          </a:bodyPr>
          <a:lstStyle/>
          <a:p>
            <a:pPr algn="ctr"/>
            <a:r>
              <a:rPr lang="de-DE" sz="4000" b="1" dirty="0"/>
              <a:t>VEREINSHAFTPFLICHTVERSICHERUNG</a:t>
            </a:r>
            <a:endParaRPr lang="de-DE" sz="4000" b="1" dirty="0">
              <a:solidFill>
                <a:srgbClr val="333333"/>
              </a:solidFill>
              <a:effectLst/>
              <a:latin typeface="Quicksand"/>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84736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C195C9D9-C4D5-A8CE-C4EF-7BE91A2CF1F9}"/>
              </a:ext>
            </a:extLst>
          </p:cNvPr>
          <p:cNvSpPr txBox="1"/>
          <p:nvPr/>
        </p:nvSpPr>
        <p:spPr>
          <a:xfrm>
            <a:off x="511065" y="211240"/>
            <a:ext cx="11169869" cy="5278368"/>
          </a:xfrm>
          <a:prstGeom prst="rect">
            <a:avLst/>
          </a:prstGeom>
          <a:noFill/>
        </p:spPr>
        <p:txBody>
          <a:bodyPr wrap="square" rtlCol="0">
            <a:spAutoFit/>
          </a:bodyPr>
          <a:lstStyle/>
          <a:p>
            <a:pPr algn="ctr"/>
            <a:r>
              <a:rPr lang="de-DE" b="1" u="sng" dirty="0">
                <a:effectLst/>
                <a:latin typeface="Quicksand" pitchFamily="2" charset="0"/>
                <a:ea typeface="Calibri" panose="020F0502020204030204" pitchFamily="34" charset="0"/>
                <a:cs typeface="Times New Roman" panose="02020603050405020304" pitchFamily="18" charset="0"/>
              </a:rPr>
              <a:t>Gruppenversicherungsvertrag zur Vereinshaftpflichtversicherung</a:t>
            </a:r>
          </a:p>
          <a:p>
            <a:endParaRPr lang="de-DE" sz="1100" dirty="0">
              <a:latin typeface="Quicksand" pitchFamily="2" charset="0"/>
              <a:ea typeface="Calibri" panose="020F0502020204030204" pitchFamily="34" charset="0"/>
              <a:cs typeface="Times New Roman" panose="02020603050405020304" pitchFamily="18" charset="0"/>
            </a:endParaRPr>
          </a:p>
          <a:p>
            <a:r>
              <a:rPr lang="de-DE" sz="1100" dirty="0">
                <a:effectLst/>
                <a:latin typeface="Quicksand" pitchFamily="2" charset="0"/>
                <a:ea typeface="Calibri" panose="020F0502020204030204" pitchFamily="34" charset="0"/>
                <a:cs typeface="Times New Roman" panose="02020603050405020304" pitchFamily="18" charset="0"/>
              </a:rPr>
              <a:t>5 Millionen €		pauschal für Personen-, Sach- und Vermögensschäden je Versicherungsfall und das 2-fache für alle Versicherungsfälle eines </a:t>
            </a:r>
          </a:p>
          <a:p>
            <a:r>
              <a:rPr lang="de-DE" sz="1100" dirty="0">
                <a:latin typeface="Quicksand" pitchFamily="2" charset="0"/>
                <a:ea typeface="Calibri" panose="020F0502020204030204" pitchFamily="34" charset="0"/>
                <a:cs typeface="Times New Roman" panose="02020603050405020304" pitchFamily="18" charset="0"/>
              </a:rPr>
              <a:t>		</a:t>
            </a:r>
            <a:r>
              <a:rPr lang="de-DE" sz="1100" dirty="0">
                <a:effectLst/>
                <a:latin typeface="Quicksand" pitchFamily="2" charset="0"/>
                <a:ea typeface="Calibri" panose="020F0502020204030204" pitchFamily="34" charset="0"/>
                <a:cs typeface="Times New Roman" panose="02020603050405020304" pitchFamily="18" charset="0"/>
              </a:rPr>
              <a:t>Versicherungsjahres</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dirty="0">
                <a:effectLst/>
                <a:latin typeface="Quicksand" pitchFamily="2" charset="0"/>
                <a:ea typeface="Calibri" panose="020F0502020204030204" pitchFamily="34" charset="0"/>
                <a:cs typeface="Times New Roman" panose="02020603050405020304" pitchFamily="18" charset="0"/>
              </a:rPr>
              <a:t>Summenbegrenzungen im Rahmen der Versicherungssumme für Sachschäden</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dirty="0">
                <a:effectLst/>
                <a:latin typeface="Quicksand" pitchFamily="2" charset="0"/>
                <a:ea typeface="Calibri" panose="020F0502020204030204" pitchFamily="34" charset="0"/>
                <a:cs typeface="Times New Roman" panose="02020603050405020304" pitchFamily="18" charset="0"/>
              </a:rPr>
              <a:t>100.000 € 		für Datenschutzverletzungen</a:t>
            </a:r>
          </a:p>
          <a:p>
            <a:r>
              <a:rPr lang="de-DE" sz="1100" dirty="0">
                <a:effectLst/>
                <a:latin typeface="Quicksand" pitchFamily="2" charset="0"/>
                <a:ea typeface="Calibri" panose="020F0502020204030204" pitchFamily="34" charset="0"/>
                <a:cs typeface="Times New Roman" panose="02020603050405020304" pitchFamily="18" charset="0"/>
              </a:rPr>
              <a:t>1 Million € 		für das Internet Haftpflichtrisiko</a:t>
            </a:r>
          </a:p>
          <a:p>
            <a:r>
              <a:rPr lang="de-DE" sz="1100" dirty="0">
                <a:effectLst/>
                <a:latin typeface="Quicksand" pitchFamily="2" charset="0"/>
                <a:ea typeface="Calibri" panose="020F0502020204030204" pitchFamily="34" charset="0"/>
                <a:cs typeface="Times New Roman" panose="02020603050405020304" pitchFamily="18" charset="0"/>
              </a:rPr>
              <a:t>1 Million € 		für Persönlichkeits- und Namensrechtsverletzungen</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dirty="0">
                <a:effectLst/>
                <a:latin typeface="Quicksand" pitchFamily="2" charset="0"/>
                <a:ea typeface="Calibri" panose="020F0502020204030204" pitchFamily="34" charset="0"/>
                <a:cs typeface="Times New Roman" panose="02020603050405020304" pitchFamily="18" charset="0"/>
              </a:rPr>
              <a:t>Je Versicherungsfall und das 2--fache für alle Versicherungsfälle eines Versicherungsjahres</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b="1" dirty="0">
                <a:effectLst/>
                <a:latin typeface="Quicksand" pitchFamily="2" charset="0"/>
                <a:ea typeface="Calibri" panose="020F0502020204030204" pitchFamily="34" charset="0"/>
                <a:cs typeface="Times New Roman" panose="02020603050405020304" pitchFamily="18" charset="0"/>
              </a:rPr>
              <a:t>Umwelthaftpflicht-Risiko</a:t>
            </a:r>
          </a:p>
          <a:p>
            <a:r>
              <a:rPr lang="de-DE" sz="1100" dirty="0">
                <a:effectLst/>
                <a:latin typeface="Quicksand" pitchFamily="2" charset="0"/>
                <a:ea typeface="Calibri" panose="020F0502020204030204" pitchFamily="34" charset="0"/>
                <a:cs typeface="Times New Roman" panose="02020603050405020304" pitchFamily="18" charset="0"/>
              </a:rPr>
              <a:t>5 Millionen €</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b="1" dirty="0">
                <a:effectLst/>
                <a:latin typeface="Quicksand" pitchFamily="2" charset="0"/>
                <a:ea typeface="Calibri" panose="020F0502020204030204" pitchFamily="34" charset="0"/>
                <a:cs typeface="Times New Roman" panose="02020603050405020304" pitchFamily="18" charset="0"/>
              </a:rPr>
              <a:t>Umweltschadens-Risiko</a:t>
            </a:r>
          </a:p>
          <a:p>
            <a:r>
              <a:rPr lang="de-DE" sz="1100" dirty="0">
                <a:effectLst/>
                <a:latin typeface="Quicksand" pitchFamily="2" charset="0"/>
                <a:ea typeface="Calibri" panose="020F0502020204030204" pitchFamily="34" charset="0"/>
                <a:cs typeface="Times New Roman" panose="02020603050405020304" pitchFamily="18" charset="0"/>
              </a:rPr>
              <a:t>5 Millionen € 		für Versicherte Kosten je Versicherungsfall und Versicherungsjahr</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dirty="0">
                <a:effectLst/>
                <a:latin typeface="Quicksand" pitchFamily="2" charset="0"/>
                <a:ea typeface="Calibri" panose="020F0502020204030204" pitchFamily="34" charset="0"/>
                <a:cs typeface="Times New Roman" panose="02020603050405020304" pitchFamily="18" charset="0"/>
              </a:rPr>
              <a:t>jedoch begrenzt auf</a:t>
            </a:r>
          </a:p>
          <a:p>
            <a:r>
              <a:rPr lang="de-DE" sz="1100" dirty="0">
                <a:effectLst/>
                <a:latin typeface="Quicksand" pitchFamily="2" charset="0"/>
                <a:ea typeface="Calibri" panose="020F0502020204030204" pitchFamily="34" charset="0"/>
                <a:cs typeface="Times New Roman" panose="02020603050405020304" pitchFamily="18" charset="0"/>
              </a:rPr>
              <a:t>3 Millionen € 		für Kosten der Ausgleichssanierung</a:t>
            </a:r>
          </a:p>
          <a:p>
            <a:r>
              <a:rPr lang="de-DE" sz="1100" dirty="0">
                <a:effectLst/>
                <a:latin typeface="Quicksand" pitchFamily="2" charset="0"/>
                <a:ea typeface="Calibri" panose="020F0502020204030204" pitchFamily="34" charset="0"/>
                <a:cs typeface="Times New Roman" panose="02020603050405020304" pitchFamily="18" charset="0"/>
              </a:rPr>
              <a:t>3 Millionen € 		für Aufwendungen vor Eintritt des Versicherungsfalles</a:t>
            </a:r>
          </a:p>
          <a:p>
            <a:r>
              <a:rPr lang="de-DE" sz="1100" dirty="0">
                <a:effectLst/>
                <a:latin typeface="Quicksand" pitchFamily="2" charset="0"/>
                <a:ea typeface="Calibri" panose="020F0502020204030204" pitchFamily="34" charset="0"/>
                <a:cs typeface="Times New Roman" panose="02020603050405020304" pitchFamily="18" charset="0"/>
              </a:rPr>
              <a:t>1 Million € 		für Schäden gemäß Zusatzbaustein</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dirty="0">
                <a:effectLst/>
                <a:latin typeface="Quicksand" pitchFamily="2" charset="0"/>
                <a:ea typeface="Calibri" panose="020F0502020204030204" pitchFamily="34" charset="0"/>
                <a:cs typeface="Times New Roman" panose="02020603050405020304" pitchFamily="18" charset="0"/>
              </a:rPr>
              <a:t>je Versicherungsfall und Versicherungsjahr.</a:t>
            </a: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b="1" dirty="0">
                <a:effectLst/>
                <a:latin typeface="Quicksand" pitchFamily="2" charset="0"/>
                <a:ea typeface="Calibri" panose="020F0502020204030204" pitchFamily="34" charset="0"/>
                <a:cs typeface="Times New Roman" panose="02020603050405020304" pitchFamily="18" charset="0"/>
              </a:rPr>
              <a:t>Versicherungsprämie </a:t>
            </a:r>
            <a:endParaRPr lang="de-DE" sz="1100" dirty="0">
              <a:effectLst/>
              <a:latin typeface="Quicksand" pitchFamily="2" charset="0"/>
              <a:ea typeface="Calibri" panose="020F0502020204030204" pitchFamily="34" charset="0"/>
              <a:cs typeface="Times New Roman" panose="02020603050405020304" pitchFamily="18" charset="0"/>
            </a:endParaRPr>
          </a:p>
          <a:p>
            <a:endParaRPr lang="de-DE" sz="1100" dirty="0">
              <a:effectLst/>
              <a:latin typeface="Quicksand" pitchFamily="2" charset="0"/>
              <a:ea typeface="Calibri" panose="020F0502020204030204" pitchFamily="34" charset="0"/>
              <a:cs typeface="Times New Roman" panose="02020603050405020304" pitchFamily="18" charset="0"/>
            </a:endParaRPr>
          </a:p>
          <a:p>
            <a:r>
              <a:rPr lang="de-DE" sz="1100" dirty="0">
                <a:effectLst/>
                <a:latin typeface="Quicksand" pitchFamily="2" charset="0"/>
                <a:ea typeface="Calibri" panose="020F0502020204030204" pitchFamily="34" charset="0"/>
                <a:cs typeface="Times New Roman" panose="02020603050405020304" pitchFamily="18" charset="0"/>
              </a:rPr>
              <a:t>Die </a:t>
            </a:r>
            <a:r>
              <a:rPr lang="de-DE" sz="1100" b="1" dirty="0">
                <a:effectLst/>
                <a:latin typeface="Quicksand" pitchFamily="2" charset="0"/>
                <a:ea typeface="Calibri" panose="020F0502020204030204" pitchFamily="34" charset="0"/>
                <a:cs typeface="Times New Roman" panose="02020603050405020304" pitchFamily="18" charset="0"/>
              </a:rPr>
              <a:t>Bruttojahresprämien und Gebühr betragen 0,40 € je Mitglied</a:t>
            </a:r>
          </a:p>
          <a:p>
            <a:endParaRPr lang="de-DE" sz="11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894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6" end="1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7" end="1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19" end="1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20" end="2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21" end="2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22" end="2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24" end="2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26" end="26"/>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
                                            <p:txEl>
                                              <p:pRg st="28" end="2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B729-4B5B-E4A1-C470-6ECEE6C178EF}"/>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291CC6F-4FB3-91D4-E80A-55DE3E985106}"/>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30536757-4CF2-AEE2-1D94-1927E1B42775}"/>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C091A6A5-B409-9205-E318-8708B2A06ABE}"/>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C091A6A5-B409-9205-E318-8708B2A06ABE}"/>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8815E34B-1CB2-5404-9D15-9D076B21AF15}"/>
              </a:ext>
            </a:extLst>
          </p:cNvPr>
          <p:cNvSpPr txBox="1"/>
          <p:nvPr/>
        </p:nvSpPr>
        <p:spPr>
          <a:xfrm>
            <a:off x="990227" y="1160441"/>
            <a:ext cx="9879241" cy="3416320"/>
          </a:xfrm>
          <a:prstGeom prst="rect">
            <a:avLst/>
          </a:prstGeom>
          <a:noFill/>
        </p:spPr>
        <p:txBody>
          <a:bodyPr wrap="square">
            <a:spAutoFit/>
          </a:bodyPr>
          <a:lstStyle/>
          <a:p>
            <a:pPr algn="ctr"/>
            <a:r>
              <a:rPr lang="de-DE" sz="3600" b="1" dirty="0"/>
              <a:t>VERSICHERUNGSSCHUTZ</a:t>
            </a:r>
          </a:p>
          <a:p>
            <a:pPr algn="ctr"/>
            <a:endParaRPr lang="de-DE" sz="3600" dirty="0">
              <a:latin typeface="Quicksand"/>
              <a:sym typeface="Wingdings" panose="05000000000000000000" pitchFamily="2" charset="2"/>
            </a:endParaRPr>
          </a:p>
          <a:p>
            <a:pPr lvl="1">
              <a:buSzPts val="1000"/>
              <a:tabLst>
                <a:tab pos="457200" algn="l"/>
                <a:tab pos="457200" algn="l"/>
                <a:tab pos="914400" algn="l"/>
              </a:tabLst>
            </a:pPr>
            <a:r>
              <a:rPr lang="de-DE" dirty="0"/>
              <a:t>Versicherungsschutz besteht für den Fall, dass der Versicherte wegen eines während der Wirksamkeit der Versicherung eingetretenen </a:t>
            </a:r>
            <a:r>
              <a:rPr lang="de-DE" b="1" dirty="0"/>
              <a:t>Schadenereignisses</a:t>
            </a:r>
            <a:r>
              <a:rPr lang="de-DE" dirty="0"/>
              <a:t> (Versicherungsfall), das einen </a:t>
            </a:r>
            <a:r>
              <a:rPr lang="de-DE" b="1" dirty="0"/>
              <a:t>Personen- </a:t>
            </a:r>
            <a:r>
              <a:rPr lang="de-DE" dirty="0"/>
              <a:t>und/oder </a:t>
            </a:r>
            <a:r>
              <a:rPr lang="de-DE" b="1" dirty="0"/>
              <a:t>Sachschaden </a:t>
            </a:r>
            <a:r>
              <a:rPr lang="de-DE" dirty="0"/>
              <a:t>zur Folge hatte, aufgrund gesetzlicher Haftpflichtbestimmungen privatrechtlichen Inhalts von einem Dritten auf Schadenersatz in Anspruch genommen wird.</a:t>
            </a:r>
            <a:endParaRPr lang="de-DE" dirty="0">
              <a:latin typeface="Quicksand" pitchFamily="2" charset="0"/>
              <a:sym typeface="Wingdings" panose="05000000000000000000" pitchFamily="2" charset="2"/>
            </a:endParaRPr>
          </a:p>
          <a:p>
            <a:endParaRPr lang="de-DE" dirty="0">
              <a:latin typeface="Quicksand" pitchFamily="2" charset="0"/>
              <a:sym typeface="Wingdings" panose="05000000000000000000" pitchFamily="2" charset="2"/>
            </a:endParaRPr>
          </a:p>
          <a:p>
            <a:endParaRPr lang="de-DE" dirty="0">
              <a:latin typeface="Quicksand" pitchFamily="2" charset="0"/>
            </a:endParaRPr>
          </a:p>
          <a:p>
            <a:r>
              <a:rPr lang="de-DE" dirty="0">
                <a:latin typeface="Quicksand" pitchFamily="2" charset="0"/>
              </a:rPr>
              <a:t>		</a:t>
            </a:r>
          </a:p>
        </p:txBody>
      </p:sp>
    </p:spTree>
    <p:extLst>
      <p:ext uri="{BB962C8B-B14F-4D97-AF65-F5344CB8AC3E}">
        <p14:creationId xmlns:p14="http://schemas.microsoft.com/office/powerpoint/2010/main" val="2377804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244B0-FDC7-E706-1929-6107501388DC}"/>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BBBA9D5-56AD-C0B9-FA8A-4AA25BB87059}"/>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B0770B07-592B-C551-BA59-C6D319AF46E3}"/>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F999A74E-1893-8CB4-1520-F65B1E4314FB}"/>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F999A74E-1893-8CB4-1520-F65B1E4314FB}"/>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C7271548-D32D-79FC-855A-43D454DCB430}"/>
              </a:ext>
            </a:extLst>
          </p:cNvPr>
          <p:cNvSpPr txBox="1"/>
          <p:nvPr/>
        </p:nvSpPr>
        <p:spPr>
          <a:xfrm>
            <a:off x="1836738" y="1096645"/>
            <a:ext cx="8518524" cy="3416320"/>
          </a:xfrm>
          <a:prstGeom prst="rect">
            <a:avLst/>
          </a:prstGeom>
          <a:noFill/>
        </p:spPr>
        <p:txBody>
          <a:bodyPr wrap="square">
            <a:spAutoFit/>
          </a:bodyPr>
          <a:lstStyle/>
          <a:p>
            <a:pPr algn="ctr"/>
            <a:r>
              <a:rPr lang="de-DE" sz="3600" b="1" u="sng" dirty="0">
                <a:latin typeface="Quicksand"/>
              </a:rPr>
              <a:t>RECHTSGRUNDLAGEN</a:t>
            </a:r>
          </a:p>
          <a:p>
            <a:endParaRPr lang="de-DE" dirty="0">
              <a:latin typeface="Quicksand"/>
            </a:endParaRPr>
          </a:p>
          <a:p>
            <a:pPr algn="just"/>
            <a:r>
              <a:rPr lang="de-DE" dirty="0">
                <a:latin typeface="Quicksand"/>
              </a:rPr>
              <a:t>Der Umfang des Versicherungsschutzes ist geregelt in </a:t>
            </a:r>
          </a:p>
          <a:p>
            <a:pPr algn="just"/>
            <a:endParaRPr lang="de-DE" dirty="0">
              <a:latin typeface="Quicksand"/>
            </a:endParaRPr>
          </a:p>
          <a:p>
            <a:pPr marL="285750" indent="-285750" algn="just">
              <a:buFont typeface="Wingdings" panose="05000000000000000000" pitchFamily="2" charset="2"/>
              <a:buChar char="Ø"/>
            </a:pPr>
            <a:r>
              <a:rPr lang="de-DE" dirty="0">
                <a:latin typeface="Quicksand"/>
              </a:rPr>
              <a:t>dem mit dem Landesverband geschlossenen Gruppenvertrag, dessen Inhalt im Merkblatt zusammengefasst wird</a:t>
            </a:r>
          </a:p>
          <a:p>
            <a:pPr algn="just"/>
            <a:endParaRPr lang="de-DE" dirty="0">
              <a:latin typeface="Quicksand"/>
            </a:endParaRPr>
          </a:p>
          <a:p>
            <a:pPr marL="285750" indent="-285750" algn="just">
              <a:buFont typeface="Wingdings" panose="05000000000000000000" pitchFamily="2" charset="2"/>
              <a:buChar char="Ø"/>
            </a:pPr>
            <a:r>
              <a:rPr lang="de-DE" dirty="0">
                <a:latin typeface="Quicksand"/>
              </a:rPr>
              <a:t>den Allgemeinen Versicherungsbedingungen für die Haftpflichtversicherung (AHB)</a:t>
            </a:r>
          </a:p>
          <a:p>
            <a:pPr algn="just"/>
            <a:endParaRPr lang="de-DE" dirty="0">
              <a:latin typeface="Quicksand"/>
            </a:endParaRPr>
          </a:p>
          <a:p>
            <a:pPr marL="285750" indent="-285750" algn="just">
              <a:buFont typeface="Wingdings" panose="05000000000000000000" pitchFamily="2" charset="2"/>
              <a:buChar char="Ø"/>
            </a:pPr>
            <a:r>
              <a:rPr lang="de-DE" dirty="0">
                <a:latin typeface="Quicksand"/>
              </a:rPr>
              <a:t>den besonderen Bedingungen und Risikobeschreibungen für die Haftpflichtversicherung von Vereinen (BBR BHV)</a:t>
            </a:r>
            <a:r>
              <a:rPr lang="de-DE" dirty="0">
                <a:latin typeface="Quicksand" pitchFamily="2" charset="0"/>
              </a:rPr>
              <a:t>		</a:t>
            </a:r>
          </a:p>
        </p:txBody>
      </p:sp>
    </p:spTree>
    <p:extLst>
      <p:ext uri="{BB962C8B-B14F-4D97-AF65-F5344CB8AC3E}">
        <p14:creationId xmlns:p14="http://schemas.microsoft.com/office/powerpoint/2010/main" val="328008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14B7C-15C7-56CE-E247-1F0E69AA41B4}"/>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09E1502-70C6-E238-B040-9F3061CC31DB}"/>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EE8C8AD5-911F-8A4F-8041-C1E865DB53D7}"/>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3FD3B738-4372-66F7-501F-A56504B3D6A0}"/>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3FD3B738-4372-66F7-501F-A56504B3D6A0}"/>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34157E18-AC5E-B717-933D-C9094915B70A}"/>
              </a:ext>
            </a:extLst>
          </p:cNvPr>
          <p:cNvSpPr txBox="1"/>
          <p:nvPr/>
        </p:nvSpPr>
        <p:spPr>
          <a:xfrm>
            <a:off x="1612283" y="1289561"/>
            <a:ext cx="8997314" cy="3354765"/>
          </a:xfrm>
          <a:prstGeom prst="rect">
            <a:avLst/>
          </a:prstGeom>
          <a:noFill/>
        </p:spPr>
        <p:txBody>
          <a:bodyPr wrap="square">
            <a:spAutoFit/>
          </a:bodyPr>
          <a:lstStyle/>
          <a:p>
            <a:pPr algn="ctr"/>
            <a:r>
              <a:rPr lang="de-DE" sz="3600" b="1" dirty="0"/>
              <a:t>Der Versicherungsfall</a:t>
            </a:r>
          </a:p>
          <a:p>
            <a:pPr algn="ctr"/>
            <a:endParaRPr lang="de-DE" sz="3600" b="1" dirty="0"/>
          </a:p>
          <a:p>
            <a:pPr marL="457200" indent="-457200">
              <a:buFont typeface="Wingdings" panose="05000000000000000000" pitchFamily="2" charset="2"/>
              <a:buChar char="Ø"/>
            </a:pPr>
            <a:r>
              <a:rPr lang="de-DE" sz="2000" dirty="0"/>
              <a:t>dem Verein wird ein Schaden gemeldet</a:t>
            </a:r>
          </a:p>
          <a:p>
            <a:endParaRPr lang="de-DE" sz="2000" dirty="0"/>
          </a:p>
          <a:p>
            <a:pPr marL="457200" indent="-457200">
              <a:buFont typeface="Wingdings" panose="05000000000000000000" pitchFamily="2" charset="2"/>
              <a:buChar char="Ø"/>
            </a:pPr>
            <a:r>
              <a:rPr lang="de-DE" sz="2000" dirty="0"/>
              <a:t>unter Beifügung geeigneter Unterlagen muss der Anspruchsteller schriftlich darstellen, welcher Schadenfall wo und wodurch passiert ist</a:t>
            </a:r>
          </a:p>
          <a:p>
            <a:endParaRPr lang="de-DE" sz="2000" dirty="0"/>
          </a:p>
          <a:p>
            <a:pPr marL="457200" indent="-457200">
              <a:buFont typeface="Wingdings" panose="05000000000000000000" pitchFamily="2" charset="2"/>
              <a:buChar char="Ø"/>
            </a:pPr>
            <a:r>
              <a:rPr lang="de-DE" sz="2000" dirty="0"/>
              <a:t>zu diesen Angaben ist die Schadenmeldung mit einer wahrheitsgemäßen, detaillierten, schriftlichen Stellungnahme des Vereins erforderlich </a:t>
            </a:r>
            <a:endParaRPr lang="de-DE" sz="2000" dirty="0">
              <a:latin typeface="Quicksand" pitchFamily="2" charset="0"/>
            </a:endParaRPr>
          </a:p>
        </p:txBody>
      </p:sp>
    </p:spTree>
    <p:extLst>
      <p:ext uri="{BB962C8B-B14F-4D97-AF65-F5344CB8AC3E}">
        <p14:creationId xmlns:p14="http://schemas.microsoft.com/office/powerpoint/2010/main" val="896927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2B591-B32B-B2A4-F8D1-9282D9E97308}"/>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BA7C350E-C22F-38F7-C091-A0EF5F42A34B}"/>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4711205F-FDAF-6B82-720B-3BAE46603CEA}"/>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47925E7-F858-FC54-0093-1DA3D489992A}"/>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47925E7-F858-FC54-0093-1DA3D489992A}"/>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D3549C1E-CDD8-DBC7-11F0-AE1A47C4793B}"/>
              </a:ext>
            </a:extLst>
          </p:cNvPr>
          <p:cNvSpPr txBox="1"/>
          <p:nvPr/>
        </p:nvSpPr>
        <p:spPr>
          <a:xfrm>
            <a:off x="1277541" y="533782"/>
            <a:ext cx="9666797" cy="4770537"/>
          </a:xfrm>
          <a:prstGeom prst="rect">
            <a:avLst/>
          </a:prstGeom>
          <a:noFill/>
        </p:spPr>
        <p:txBody>
          <a:bodyPr wrap="square">
            <a:spAutoFit/>
          </a:bodyPr>
          <a:lstStyle/>
          <a:p>
            <a:pPr algn="ctr"/>
            <a:r>
              <a:rPr lang="de-DE" sz="3200" b="1" dirty="0"/>
              <a:t>Schadenmeldungen (unverzichtbare Angaben)</a:t>
            </a:r>
          </a:p>
          <a:p>
            <a:endParaRPr lang="de-DE" sz="3200" b="1" dirty="0"/>
          </a:p>
          <a:p>
            <a:pPr marL="342900" indent="-342900">
              <a:buFont typeface="Wingdings" panose="05000000000000000000" pitchFamily="2" charset="2"/>
              <a:buChar char="Ø"/>
            </a:pPr>
            <a:r>
              <a:rPr lang="de-DE" sz="2000" dirty="0"/>
              <a:t>vollständige Vereinsanschrift (Post) insbesondere </a:t>
            </a:r>
            <a:r>
              <a:rPr lang="de-DE" sz="2000" b="1" dirty="0"/>
              <a:t>Telefonnummer</a:t>
            </a:r>
            <a:r>
              <a:rPr lang="de-DE" sz="2000" dirty="0"/>
              <a:t> (tagsüber erreichbar) und </a:t>
            </a:r>
            <a:r>
              <a:rPr lang="de-DE" sz="2000" b="1" dirty="0"/>
              <a:t>Mailadresse des Ansprechpartners/Vorsitzenden</a:t>
            </a:r>
          </a:p>
          <a:p>
            <a:endParaRPr lang="de-DE" sz="2000" dirty="0"/>
          </a:p>
          <a:p>
            <a:pPr marL="342900" indent="-342900">
              <a:buFont typeface="Wingdings" panose="05000000000000000000" pitchFamily="2" charset="2"/>
              <a:buChar char="Ø"/>
            </a:pPr>
            <a:r>
              <a:rPr lang="de-DE" sz="2000" dirty="0"/>
              <a:t>vollständige Anschrift des Geschädigten</a:t>
            </a:r>
          </a:p>
          <a:p>
            <a:endParaRPr lang="de-DE" sz="2000" dirty="0"/>
          </a:p>
          <a:p>
            <a:pPr marL="342900" indent="-342900">
              <a:buFont typeface="Wingdings" panose="05000000000000000000" pitchFamily="2" charset="2"/>
              <a:buChar char="Ø"/>
            </a:pPr>
            <a:r>
              <a:rPr lang="de-DE" sz="2000" dirty="0"/>
              <a:t>ausführliche Schilderung des Schadenereignisses und dessen Hergang (ggf. Fotos, Skizzen</a:t>
            </a:r>
          </a:p>
          <a:p>
            <a:endParaRPr lang="de-DE" sz="2000" dirty="0"/>
          </a:p>
          <a:p>
            <a:pPr marL="342900" indent="-342900">
              <a:buFont typeface="Wingdings" panose="05000000000000000000" pitchFamily="2" charset="2"/>
              <a:buChar char="Ø"/>
            </a:pPr>
            <a:r>
              <a:rPr lang="de-DE" sz="2000" dirty="0"/>
              <a:t>Unterschrift eines Vorstandsmitgliedes und ggf. des Schadenverursachers</a:t>
            </a:r>
          </a:p>
          <a:p>
            <a:endParaRPr lang="de-DE" sz="2000" dirty="0"/>
          </a:p>
          <a:p>
            <a:pPr marL="342900" indent="-342900">
              <a:buFont typeface="Wingdings" panose="05000000000000000000" pitchFamily="2" charset="2"/>
              <a:buChar char="Ø"/>
            </a:pPr>
            <a:r>
              <a:rPr lang="de-DE" sz="2000" b="1" dirty="0"/>
              <a:t>Schadenmeldungen grundsätzlich über den Landesverband einreichen! </a:t>
            </a:r>
            <a:r>
              <a:rPr lang="de-DE" sz="2000" dirty="0"/>
              <a:t>Ansonsten erfolgt keine Bearbeitung! </a:t>
            </a:r>
            <a:endParaRPr lang="de-DE" sz="2000" dirty="0">
              <a:latin typeface="Quicksand"/>
            </a:endParaRPr>
          </a:p>
        </p:txBody>
      </p:sp>
    </p:spTree>
    <p:extLst>
      <p:ext uri="{BB962C8B-B14F-4D97-AF65-F5344CB8AC3E}">
        <p14:creationId xmlns:p14="http://schemas.microsoft.com/office/powerpoint/2010/main" val="27989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9D3D-3C0B-AFA3-A46A-FE27D192D919}"/>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2D760A04-FFD8-BE05-EBC8-50A943B07EF0}"/>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8AE90EB8-38E6-9264-AFC3-CDA7F114F2C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5E47BF29-B51B-632E-3386-E0A2DB7DE6DB}"/>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5E47BF29-B51B-632E-3386-E0A2DB7DE6DB}"/>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86674161-5521-5F66-A355-033ACCD3843C}"/>
              </a:ext>
            </a:extLst>
          </p:cNvPr>
          <p:cNvSpPr txBox="1"/>
          <p:nvPr/>
        </p:nvSpPr>
        <p:spPr>
          <a:xfrm>
            <a:off x="1381974" y="537608"/>
            <a:ext cx="9428052" cy="4893647"/>
          </a:xfrm>
          <a:prstGeom prst="rect">
            <a:avLst/>
          </a:prstGeom>
          <a:noFill/>
        </p:spPr>
        <p:txBody>
          <a:bodyPr wrap="square">
            <a:spAutoFit/>
          </a:bodyPr>
          <a:lstStyle/>
          <a:p>
            <a:pPr algn="ctr"/>
            <a:r>
              <a:rPr lang="de-DE" sz="3600" b="1" dirty="0"/>
              <a:t>Fehler des Versicherungsnehmers (Vereins)</a:t>
            </a:r>
          </a:p>
          <a:p>
            <a:pPr algn="ctr"/>
            <a:endParaRPr lang="de-DE" sz="3600" b="1" dirty="0"/>
          </a:p>
          <a:p>
            <a:pPr marL="342900" indent="-342900">
              <a:buFont typeface="Wingdings" panose="05000000000000000000" pitchFamily="2" charset="2"/>
              <a:buChar char="Ø"/>
            </a:pPr>
            <a:r>
              <a:rPr lang="de-DE" sz="2000" dirty="0"/>
              <a:t> eigene Korrespondenz mit dem Anspruchsteller führen</a:t>
            </a:r>
          </a:p>
          <a:p>
            <a:endParaRPr lang="de-DE" sz="2000" dirty="0"/>
          </a:p>
          <a:p>
            <a:pPr marL="342900" indent="-342900">
              <a:buFont typeface="Wingdings" panose="05000000000000000000" pitchFamily="2" charset="2"/>
              <a:buChar char="Ø"/>
            </a:pPr>
            <a:r>
              <a:rPr lang="de-DE" sz="2000" dirty="0"/>
              <a:t>falsche Angaben in der Schadenmeldung oder den Stellungnahmen</a:t>
            </a:r>
          </a:p>
          <a:p>
            <a:endParaRPr lang="de-DE" sz="2000" dirty="0"/>
          </a:p>
          <a:p>
            <a:pPr marL="342900" indent="-342900">
              <a:buFont typeface="Wingdings" panose="05000000000000000000" pitchFamily="2" charset="2"/>
              <a:buChar char="Ø"/>
            </a:pPr>
            <a:r>
              <a:rPr lang="de-DE" sz="2000" dirty="0"/>
              <a:t>nur Teile der Wahrheit angeben bzw. Unterlagen nicht vollständig übersenden</a:t>
            </a:r>
          </a:p>
          <a:p>
            <a:pPr marL="800100" lvl="1" indent="-342900">
              <a:buFont typeface="Wingdings" panose="05000000000000000000" pitchFamily="2" charset="2"/>
              <a:buChar char="Ø"/>
            </a:pPr>
            <a:r>
              <a:rPr lang="de-DE" sz="2000" dirty="0"/>
              <a:t>NICHTS BESCHÖNIGEN!!!</a:t>
            </a:r>
          </a:p>
          <a:p>
            <a:endParaRPr lang="de-DE" sz="2000" dirty="0"/>
          </a:p>
          <a:p>
            <a:pPr marL="342900" indent="-342900">
              <a:buFont typeface="Wingdings" panose="05000000000000000000" pitchFamily="2" charset="2"/>
              <a:buChar char="Ø"/>
            </a:pPr>
            <a:r>
              <a:rPr lang="de-DE" sz="2000" dirty="0"/>
              <a:t>die Mitarbeit gänzlich verweigern</a:t>
            </a:r>
          </a:p>
          <a:p>
            <a:endParaRPr lang="de-DE" sz="2000" dirty="0"/>
          </a:p>
          <a:p>
            <a:pPr marL="342900" indent="-342900">
              <a:buFont typeface="Wingdings" panose="05000000000000000000" pitchFamily="2" charset="2"/>
              <a:buChar char="Ø"/>
            </a:pPr>
            <a:r>
              <a:rPr lang="de-DE" sz="2000" dirty="0"/>
              <a:t>Ansprüche anerkennen oder bezahlen</a:t>
            </a:r>
          </a:p>
          <a:p>
            <a:endParaRPr lang="de-DE" sz="2000" dirty="0"/>
          </a:p>
          <a:p>
            <a:pPr marL="342900" indent="-342900">
              <a:buFont typeface="Wingdings" panose="05000000000000000000" pitchFamily="2" charset="2"/>
              <a:buChar char="Ø"/>
            </a:pPr>
            <a:r>
              <a:rPr lang="de-DE" sz="2000" dirty="0"/>
              <a:t>selber einen Anwalt beauftragen </a:t>
            </a:r>
          </a:p>
        </p:txBody>
      </p:sp>
    </p:spTree>
    <p:extLst>
      <p:ext uri="{BB962C8B-B14F-4D97-AF65-F5344CB8AC3E}">
        <p14:creationId xmlns:p14="http://schemas.microsoft.com/office/powerpoint/2010/main" val="333413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0BD03782-3F2D-6C4E-BE49-4B988AB5FD31}"/>
              </a:ext>
            </a:extLst>
          </p:cNvPr>
          <p:cNvSpPr txBox="1"/>
          <p:nvPr/>
        </p:nvSpPr>
        <p:spPr>
          <a:xfrm>
            <a:off x="1086933" y="1873615"/>
            <a:ext cx="10377791" cy="1323439"/>
          </a:xfrm>
          <a:prstGeom prst="rect">
            <a:avLst/>
          </a:prstGeom>
          <a:noFill/>
        </p:spPr>
        <p:txBody>
          <a:bodyPr wrap="square">
            <a:spAutoFit/>
          </a:bodyPr>
          <a:lstStyle/>
          <a:p>
            <a:pPr algn="ctr"/>
            <a:r>
              <a:rPr lang="de-DE" sz="4000" b="1" dirty="0"/>
              <a:t>VERMÖGENSSCHADEN- HAFTPFLICHTVERSICHERUNG (VSH) </a:t>
            </a:r>
            <a:endParaRPr lang="de-DE" sz="4000" b="1" dirty="0">
              <a:latin typeface="Quicksand" pitchFamily="2" charset="0"/>
            </a:endParaRPr>
          </a:p>
        </p:txBody>
      </p:sp>
    </p:spTree>
    <p:extLst>
      <p:ext uri="{BB962C8B-B14F-4D97-AF65-F5344CB8AC3E}">
        <p14:creationId xmlns:p14="http://schemas.microsoft.com/office/powerpoint/2010/main" val="1981986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448489AE-9FDB-D43A-2D3E-A17D554B59F6}"/>
              </a:ext>
            </a:extLst>
          </p:cNvPr>
          <p:cNvSpPr txBox="1"/>
          <p:nvPr/>
        </p:nvSpPr>
        <p:spPr>
          <a:xfrm>
            <a:off x="1201460" y="1253942"/>
            <a:ext cx="9668008" cy="2862322"/>
          </a:xfrm>
          <a:prstGeom prst="rect">
            <a:avLst/>
          </a:prstGeom>
          <a:noFill/>
        </p:spPr>
        <p:txBody>
          <a:bodyPr wrap="square">
            <a:spAutoFit/>
          </a:bodyPr>
          <a:lstStyle/>
          <a:p>
            <a:pPr algn="ctr"/>
            <a:r>
              <a:rPr lang="de-DE" sz="3600" b="1" dirty="0"/>
              <a:t>VERSICHERUNGSSCHUTZ </a:t>
            </a:r>
          </a:p>
          <a:p>
            <a:pPr algn="ctr"/>
            <a:endParaRPr lang="de-DE" sz="3600" b="1" dirty="0"/>
          </a:p>
          <a:p>
            <a:pPr algn="just"/>
            <a:r>
              <a:rPr lang="de-DE" dirty="0"/>
              <a:t>Versicherungsschutz (Deckung) wird den </a:t>
            </a:r>
            <a:r>
              <a:rPr lang="de-DE" b="1" dirty="0"/>
              <a:t>Organen</a:t>
            </a:r>
            <a:r>
              <a:rPr lang="de-DE" dirty="0"/>
              <a:t> und </a:t>
            </a:r>
            <a:r>
              <a:rPr lang="de-DE" b="1" dirty="0"/>
              <a:t>verfassungsmäßig berufenen Vertretern </a:t>
            </a:r>
            <a:r>
              <a:rPr lang="de-DE" dirty="0"/>
              <a:t>sowie den von diesen </a:t>
            </a:r>
            <a:r>
              <a:rPr lang="de-DE" b="1" dirty="0"/>
              <a:t>beauftragten Mitgliedern </a:t>
            </a:r>
            <a:r>
              <a:rPr lang="de-DE" dirty="0"/>
              <a:t>(Versicherte) des im Versicherungsschein namentlich genannten Verbands/Vereins (VN) für den Fall gewährt, dass sie wegen eines </a:t>
            </a:r>
            <a:r>
              <a:rPr lang="de-DE" b="1" dirty="0"/>
              <a:t>Verstoßes</a:t>
            </a:r>
            <a:r>
              <a:rPr lang="de-DE" dirty="0"/>
              <a:t>, der bei </a:t>
            </a:r>
            <a:r>
              <a:rPr lang="de-DE" b="1" dirty="0"/>
              <a:t>Ausübung satzungsgemäßer Tätigkeiten </a:t>
            </a:r>
            <a:r>
              <a:rPr lang="de-DE" dirty="0"/>
              <a:t>begangen wurde, </a:t>
            </a:r>
            <a:r>
              <a:rPr lang="de-DE" b="1" dirty="0"/>
              <a:t>von einem anderen</a:t>
            </a:r>
            <a:r>
              <a:rPr lang="de-DE" dirty="0"/>
              <a:t> aufgrund gesetzlicher Haftpflichtbestimmungen privatrechtlichen Inhalts für einen Vermögensschaden </a:t>
            </a:r>
            <a:r>
              <a:rPr lang="de-DE" b="1" dirty="0"/>
              <a:t>auf Schadenersatz in Anspruch </a:t>
            </a:r>
            <a:r>
              <a:rPr lang="de-DE" dirty="0"/>
              <a:t>genommen werden. </a:t>
            </a:r>
            <a:endParaRPr lang="de-DE" dirty="0">
              <a:latin typeface="Quicksand" pitchFamily="2" charset="0"/>
            </a:endParaRPr>
          </a:p>
        </p:txBody>
      </p:sp>
    </p:spTree>
    <p:extLst>
      <p:ext uri="{BB962C8B-B14F-4D97-AF65-F5344CB8AC3E}">
        <p14:creationId xmlns:p14="http://schemas.microsoft.com/office/powerpoint/2010/main" val="4037777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D04FAC5A-FF24-6EA3-2550-7D9616F9A445}"/>
              </a:ext>
            </a:extLst>
          </p:cNvPr>
          <p:cNvSpPr txBox="1"/>
          <p:nvPr/>
        </p:nvSpPr>
        <p:spPr>
          <a:xfrm>
            <a:off x="2194329" y="314325"/>
            <a:ext cx="11516711" cy="369332"/>
          </a:xfrm>
          <a:prstGeom prst="rect">
            <a:avLst/>
          </a:prstGeom>
          <a:noFill/>
        </p:spPr>
        <p:txBody>
          <a:bodyPr wrap="square" rtlCol="0">
            <a:spAutoFit/>
          </a:bodyPr>
          <a:lstStyle/>
          <a:p>
            <a:r>
              <a:rPr lang="de-DE" sz="1800" b="1" u="sng" dirty="0">
                <a:effectLst/>
                <a:latin typeface="Quicksand"/>
                <a:ea typeface="Calibri" panose="020F0502020204030204" pitchFamily="34" charset="0"/>
                <a:cs typeface="Times New Roman" panose="02020603050405020304" pitchFamily="18" charset="0"/>
              </a:rPr>
              <a:t>Gruppenversicherungsvertrag zur Vermögensschadenhaftpflicht</a:t>
            </a:r>
            <a:r>
              <a:rPr lang="de-DE" sz="1800" dirty="0">
                <a:effectLst/>
                <a:latin typeface="Arial" panose="020B0604020202020204" pitchFamily="34" charset="0"/>
                <a:ea typeface="Calibri" panose="020F0502020204030204" pitchFamily="34" charset="0"/>
                <a:cs typeface="Times New Roman" panose="02020603050405020304" pitchFamily="18" charset="0"/>
              </a:rPr>
              <a:t> </a:t>
            </a:r>
          </a:p>
        </p:txBody>
      </p:sp>
      <p:sp>
        <p:nvSpPr>
          <p:cNvPr id="12" name="Textfeld 11">
            <a:extLst>
              <a:ext uri="{FF2B5EF4-FFF2-40B4-BE49-F238E27FC236}">
                <a16:creationId xmlns:a16="http://schemas.microsoft.com/office/drawing/2014/main" id="{F2195CBD-5260-54A6-E36F-D8F494390FBF}"/>
              </a:ext>
            </a:extLst>
          </p:cNvPr>
          <p:cNvSpPr txBox="1"/>
          <p:nvPr/>
        </p:nvSpPr>
        <p:spPr>
          <a:xfrm>
            <a:off x="964688" y="933823"/>
            <a:ext cx="10262623" cy="4416594"/>
          </a:xfrm>
          <a:prstGeom prst="rect">
            <a:avLst/>
          </a:prstGeom>
          <a:noFill/>
        </p:spPr>
        <p:txBody>
          <a:bodyPr wrap="square">
            <a:spAutoFit/>
          </a:bodyPr>
          <a:lstStyle/>
          <a:p>
            <a:endParaRPr lang="de-DE" sz="1100" dirty="0">
              <a:latin typeface="Quicksand" pitchFamily="2" charset="0"/>
            </a:endParaRPr>
          </a:p>
          <a:p>
            <a:r>
              <a:rPr lang="de-DE" b="1" dirty="0">
                <a:latin typeface="Quicksand" pitchFamily="2" charset="0"/>
              </a:rPr>
              <a:t>Ab sofort gelten folgende </a:t>
            </a:r>
            <a:r>
              <a:rPr lang="de-DE" b="1" u="sng" dirty="0">
                <a:latin typeface="Quicksand" pitchFamily="2" charset="0"/>
              </a:rPr>
              <a:t>neue Versicherungssummen</a:t>
            </a:r>
            <a:r>
              <a:rPr lang="de-DE" dirty="0">
                <a:latin typeface="Quicksand"/>
              </a:rPr>
              <a:t>:</a:t>
            </a:r>
          </a:p>
          <a:p>
            <a:endParaRPr lang="de-DE" dirty="0">
              <a:latin typeface="Quicksand"/>
            </a:endParaRPr>
          </a:p>
          <a:p>
            <a:r>
              <a:rPr lang="de-DE" dirty="0">
                <a:latin typeface="Quicksand"/>
              </a:rPr>
              <a:t> </a:t>
            </a:r>
          </a:p>
          <a:p>
            <a:r>
              <a:rPr lang="de-DE" b="1" dirty="0">
                <a:latin typeface="Quicksand"/>
              </a:rPr>
              <a:t>LKV VSH alt 		LKV VSH NEU 		Beitrag (brutto) </a:t>
            </a:r>
            <a:endParaRPr lang="de-DE" dirty="0">
              <a:latin typeface="Quicksand"/>
            </a:endParaRPr>
          </a:p>
          <a:p>
            <a:r>
              <a:rPr lang="de-DE" dirty="0">
                <a:latin typeface="Quicksand"/>
              </a:rPr>
              <a:t>60.000 € 			</a:t>
            </a:r>
            <a:r>
              <a:rPr lang="de-DE" b="1" dirty="0">
                <a:latin typeface="Quicksand"/>
              </a:rPr>
              <a:t>100.000 € </a:t>
            </a:r>
            <a:r>
              <a:rPr lang="de-DE" dirty="0">
                <a:latin typeface="Quicksand"/>
              </a:rPr>
              <a:t>		71,40 € </a:t>
            </a:r>
          </a:p>
          <a:p>
            <a:r>
              <a:rPr lang="de-DE" dirty="0">
                <a:latin typeface="Quicksand"/>
              </a:rPr>
              <a:t>120.000 € 		</a:t>
            </a:r>
            <a:r>
              <a:rPr lang="de-DE" b="1" dirty="0">
                <a:latin typeface="Quicksand"/>
              </a:rPr>
              <a:t>200.000 € </a:t>
            </a:r>
            <a:r>
              <a:rPr lang="de-DE" dirty="0">
                <a:latin typeface="Quicksand"/>
              </a:rPr>
              <a:t>		136,85 € </a:t>
            </a:r>
          </a:p>
          <a:p>
            <a:r>
              <a:rPr lang="de-DE" dirty="0">
                <a:latin typeface="Quicksand"/>
              </a:rPr>
              <a:t>180.000 € 		</a:t>
            </a:r>
            <a:r>
              <a:rPr lang="de-DE" b="1" dirty="0">
                <a:latin typeface="Quicksand"/>
              </a:rPr>
              <a:t>300.000 €</a:t>
            </a:r>
            <a:r>
              <a:rPr lang="de-DE" dirty="0">
                <a:latin typeface="Quicksand"/>
              </a:rPr>
              <a:t> 		202,30 € </a:t>
            </a:r>
          </a:p>
          <a:p>
            <a:r>
              <a:rPr lang="de-DE" dirty="0">
                <a:latin typeface="Quicksand"/>
              </a:rPr>
              <a:t>240.000 € 		</a:t>
            </a:r>
            <a:r>
              <a:rPr lang="de-DE" b="1" dirty="0">
                <a:latin typeface="Quicksand"/>
              </a:rPr>
              <a:t>400.000 €</a:t>
            </a:r>
            <a:r>
              <a:rPr lang="de-DE" dirty="0">
                <a:latin typeface="Quicksand"/>
              </a:rPr>
              <a:t> 		261,80 € </a:t>
            </a:r>
          </a:p>
          <a:p>
            <a:r>
              <a:rPr lang="de-DE" dirty="0">
                <a:latin typeface="Quicksand"/>
              </a:rPr>
              <a:t>300.000 € 		</a:t>
            </a:r>
            <a:r>
              <a:rPr lang="de-DE" b="1" dirty="0">
                <a:latin typeface="Quicksand"/>
              </a:rPr>
              <a:t>500.000 € </a:t>
            </a:r>
            <a:r>
              <a:rPr lang="de-DE" dirty="0">
                <a:latin typeface="Quicksand"/>
              </a:rPr>
              <a:t>		315,35 € </a:t>
            </a:r>
          </a:p>
          <a:p>
            <a:endParaRPr lang="de-DE" b="1" dirty="0">
              <a:latin typeface="Quicksand"/>
            </a:endParaRPr>
          </a:p>
          <a:p>
            <a:r>
              <a:rPr lang="de-DE" dirty="0">
                <a:latin typeface="Quicksand" pitchFamily="2" charset="0"/>
              </a:rPr>
              <a:t>Die Höchstleistung des Versicherers pro Versicherten für alle Versicherungsfälle eines Versicherungsjahres beträgt das 2-fache der vereinbarten Versicherungssumme.</a:t>
            </a:r>
          </a:p>
          <a:p>
            <a:endParaRPr lang="de-DE" dirty="0">
              <a:latin typeface="Quicksand" pitchFamily="2" charset="0"/>
            </a:endParaRPr>
          </a:p>
          <a:p>
            <a:r>
              <a:rPr lang="de-DE" b="1" dirty="0">
                <a:latin typeface="Quicksand" pitchFamily="2" charset="0"/>
              </a:rPr>
              <a:t>Schon im ersten Jahr konnten wir mit dem Versicherer das Leistungsangebot </a:t>
            </a:r>
            <a:r>
              <a:rPr lang="de-DE" b="1" u="sng" dirty="0">
                <a:latin typeface="Quicksand" pitchFamily="2" charset="0"/>
              </a:rPr>
              <a:t>zu gleichem Beitrag</a:t>
            </a:r>
            <a:r>
              <a:rPr lang="de-DE" b="1" dirty="0">
                <a:latin typeface="Quicksand" pitchFamily="2" charset="0"/>
              </a:rPr>
              <a:t> deutlich erweitern.</a:t>
            </a:r>
          </a:p>
        </p:txBody>
      </p:sp>
    </p:spTree>
    <p:extLst>
      <p:ext uri="{BB962C8B-B14F-4D97-AF65-F5344CB8AC3E}">
        <p14:creationId xmlns:p14="http://schemas.microsoft.com/office/powerpoint/2010/main" val="2914428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58EA2-1739-CEF1-8D20-A17383026CBF}"/>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DDCAF0B-5F23-DC4F-76AB-4935A2368E1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40367D76-09E5-2064-8684-8464B051911A}"/>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432FE030-49CA-99A3-2BC6-090301437D28}"/>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432FE030-49CA-99A3-2BC6-090301437D28}"/>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2DB6B6E2-F31C-66B9-A8F2-F5A0C764C8A1}"/>
              </a:ext>
            </a:extLst>
          </p:cNvPr>
          <p:cNvSpPr txBox="1"/>
          <p:nvPr/>
        </p:nvSpPr>
        <p:spPr>
          <a:xfrm>
            <a:off x="1872528" y="1037341"/>
            <a:ext cx="8791928" cy="3631763"/>
          </a:xfrm>
          <a:prstGeom prst="rect">
            <a:avLst/>
          </a:prstGeom>
          <a:noFill/>
        </p:spPr>
        <p:txBody>
          <a:bodyPr wrap="square">
            <a:spAutoFit/>
          </a:bodyPr>
          <a:lstStyle/>
          <a:p>
            <a:pPr algn="ctr"/>
            <a:r>
              <a:rPr lang="de-DE" sz="3600" b="1" dirty="0"/>
              <a:t>RECHTSGRUNDLAGEN</a:t>
            </a:r>
          </a:p>
          <a:p>
            <a:pPr algn="ctr"/>
            <a:endParaRPr lang="de-DE" sz="3200" dirty="0"/>
          </a:p>
          <a:p>
            <a:r>
              <a:rPr lang="de-DE" dirty="0"/>
              <a:t>der Versicherungsschutz ist geregelt in</a:t>
            </a:r>
          </a:p>
          <a:p>
            <a:endParaRPr lang="de-DE" dirty="0"/>
          </a:p>
          <a:p>
            <a:pPr marL="285750" indent="-285750">
              <a:buFont typeface="Wingdings" panose="05000000000000000000" pitchFamily="2" charset="2"/>
              <a:buChar char="Ø"/>
            </a:pPr>
            <a:r>
              <a:rPr lang="de-DE" dirty="0"/>
              <a:t>Einzel- oder Gruppenverträgen, deren Inhalt im Merkblatt zusammengefasst wird</a:t>
            </a:r>
          </a:p>
          <a:p>
            <a:endParaRPr lang="de-DE" dirty="0"/>
          </a:p>
          <a:p>
            <a:pPr marL="285750" indent="-285750">
              <a:buFont typeface="Wingdings" panose="05000000000000000000" pitchFamily="2" charset="2"/>
              <a:buChar char="Ø"/>
            </a:pPr>
            <a:r>
              <a:rPr lang="de-DE" dirty="0"/>
              <a:t>den Allgemeinen Versicherungsbedingungen für die Haftpflichtversicherung von Vermögensschäden (AVB-VH)</a:t>
            </a:r>
          </a:p>
          <a:p>
            <a:endParaRPr lang="de-DE" dirty="0"/>
          </a:p>
          <a:p>
            <a:pPr marL="285750" indent="-285750">
              <a:buFont typeface="Wingdings" panose="05000000000000000000" pitchFamily="2" charset="2"/>
              <a:buChar char="Ø"/>
            </a:pPr>
            <a:r>
              <a:rPr lang="de-DE" dirty="0"/>
              <a:t>den Besonderen Vereinbarungen für die Vermögensschaden-Haftpflichtversicherung der Kleingärtnerverbände/-vereine und deren Organe (BBV-Kleingarten).</a:t>
            </a:r>
            <a:endParaRPr lang="de-DE" dirty="0">
              <a:latin typeface="Quicksand" pitchFamily="2" charset="0"/>
            </a:endParaRPr>
          </a:p>
        </p:txBody>
      </p:sp>
    </p:spTree>
    <p:extLst>
      <p:ext uri="{BB962C8B-B14F-4D97-AF65-F5344CB8AC3E}">
        <p14:creationId xmlns:p14="http://schemas.microsoft.com/office/powerpoint/2010/main" val="4042359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7D904-93E0-7D80-2D90-FC6A9B22225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2212576E-719B-C88D-BC7C-A8B059F3312A}"/>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0790FCDA-16D2-83F4-6CDF-9CF583EE51AC}"/>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1ADAC209-185F-9435-031D-7CA293CF62DF}"/>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1ADAC209-185F-9435-031D-7CA293CF62DF}"/>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4DCD5FB9-E9A8-5052-E89C-E6554106A257}"/>
              </a:ext>
            </a:extLst>
          </p:cNvPr>
          <p:cNvSpPr txBox="1"/>
          <p:nvPr/>
        </p:nvSpPr>
        <p:spPr>
          <a:xfrm>
            <a:off x="1687563" y="1378089"/>
            <a:ext cx="8626017" cy="2246769"/>
          </a:xfrm>
          <a:prstGeom prst="rect">
            <a:avLst/>
          </a:prstGeom>
          <a:noFill/>
        </p:spPr>
        <p:txBody>
          <a:bodyPr wrap="square">
            <a:spAutoFit/>
          </a:bodyPr>
          <a:lstStyle/>
          <a:p>
            <a:pPr algn="ctr"/>
            <a:r>
              <a:rPr lang="de-DE" sz="3600" b="1" dirty="0"/>
              <a:t>AUFGABEN/RECHTE/ OBLIEGENHEITEN/PFLICHTEN</a:t>
            </a:r>
          </a:p>
          <a:p>
            <a:pPr algn="ctr"/>
            <a:endParaRPr lang="de-DE" sz="3600" b="1" dirty="0"/>
          </a:p>
          <a:p>
            <a:pPr algn="ctr"/>
            <a:r>
              <a:rPr lang="de-DE" sz="3200" dirty="0">
                <a:solidFill>
                  <a:schemeClr val="tx1">
                    <a:lumMod val="50000"/>
                    <a:lumOff val="50000"/>
                  </a:schemeClr>
                </a:solidFill>
              </a:rPr>
              <a:t>DER HAFTPFLICHTVERSICHERUNGEN </a:t>
            </a:r>
            <a:endParaRPr lang="de-DE" dirty="0">
              <a:solidFill>
                <a:schemeClr val="tx1">
                  <a:lumMod val="50000"/>
                  <a:lumOff val="50000"/>
                </a:schemeClr>
              </a:solidFill>
              <a:latin typeface="Quicksand" pitchFamily="2" charset="0"/>
            </a:endParaRPr>
          </a:p>
        </p:txBody>
      </p:sp>
    </p:spTree>
    <p:extLst>
      <p:ext uri="{BB962C8B-B14F-4D97-AF65-F5344CB8AC3E}">
        <p14:creationId xmlns:p14="http://schemas.microsoft.com/office/powerpoint/2010/main" val="2632071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0870EDF1-BEC3-5B32-6D4E-03B03EE3111E}"/>
              </a:ext>
            </a:extLst>
          </p:cNvPr>
          <p:cNvSpPr txBox="1"/>
          <p:nvPr/>
        </p:nvSpPr>
        <p:spPr>
          <a:xfrm>
            <a:off x="1418837" y="504105"/>
            <a:ext cx="10021796" cy="5016758"/>
          </a:xfrm>
          <a:prstGeom prst="rect">
            <a:avLst/>
          </a:prstGeom>
          <a:noFill/>
        </p:spPr>
        <p:txBody>
          <a:bodyPr wrap="square">
            <a:spAutoFit/>
          </a:bodyPr>
          <a:lstStyle/>
          <a:p>
            <a:pPr algn="ctr"/>
            <a:r>
              <a:rPr lang="de-DE" sz="3600" b="1" dirty="0"/>
              <a:t>RECHTE</a:t>
            </a:r>
            <a:r>
              <a:rPr lang="de-DE" sz="3200" dirty="0"/>
              <a:t> </a:t>
            </a:r>
          </a:p>
          <a:p>
            <a:pPr algn="ctr"/>
            <a:endParaRPr lang="de-DE" sz="3200" dirty="0"/>
          </a:p>
          <a:p>
            <a:r>
              <a:rPr lang="de-DE" dirty="0"/>
              <a:t>Versicherter kann von der Versicherung erwarten:</a:t>
            </a:r>
          </a:p>
          <a:p>
            <a:endParaRPr lang="de-DE" dirty="0"/>
          </a:p>
          <a:p>
            <a:pPr marL="342900" indent="-342900">
              <a:buFont typeface="Wingdings" panose="05000000000000000000" pitchFamily="2" charset="2"/>
              <a:buChar char="Ø"/>
            </a:pPr>
            <a:r>
              <a:rPr lang="de-DE" dirty="0"/>
              <a:t>dass gegen ihn gestellte Ansprüche geprüft werden um festzustellen, ob und inwieweit sie begründet sind</a:t>
            </a:r>
          </a:p>
          <a:p>
            <a:endParaRPr lang="de-DE" dirty="0"/>
          </a:p>
          <a:p>
            <a:pPr marL="342900" indent="-342900">
              <a:buFont typeface="Wingdings" panose="05000000000000000000" pitchFamily="2" charset="2"/>
              <a:buChar char="Ø"/>
            </a:pPr>
            <a:r>
              <a:rPr lang="de-DE" dirty="0"/>
              <a:t>dass berechtigte Ansprüche bezahlt werden</a:t>
            </a:r>
          </a:p>
          <a:p>
            <a:endParaRPr lang="de-DE" dirty="0"/>
          </a:p>
          <a:p>
            <a:pPr marL="342900" indent="-342900">
              <a:buFont typeface="Wingdings" panose="05000000000000000000" pitchFamily="2" charset="2"/>
              <a:buChar char="Ø"/>
            </a:pPr>
            <a:r>
              <a:rPr lang="de-DE" dirty="0"/>
              <a:t>dass unberechtigte Ansprüche im Namen des Versicherten auf Kosten der Versicherung abgewehrt werden</a:t>
            </a:r>
          </a:p>
          <a:p>
            <a:endParaRPr lang="de-DE" dirty="0"/>
          </a:p>
          <a:p>
            <a:pPr marL="342900" indent="-342900">
              <a:buFont typeface="Wingdings" panose="05000000000000000000" pitchFamily="2" charset="2"/>
              <a:buChar char="Ø"/>
            </a:pPr>
            <a:r>
              <a:rPr lang="de-DE" dirty="0"/>
              <a:t>dass ihm wenn erforderlich ein Anwalt gestellt wird</a:t>
            </a:r>
          </a:p>
          <a:p>
            <a:endParaRPr lang="de-DE" dirty="0"/>
          </a:p>
          <a:p>
            <a:pPr marL="342900" indent="-342900">
              <a:buFont typeface="Wingdings" panose="05000000000000000000" pitchFamily="2" charset="2"/>
              <a:buChar char="Ø"/>
            </a:pPr>
            <a:r>
              <a:rPr lang="de-DE" dirty="0"/>
              <a:t>dass ein notwendiger Prozess auf Kosten des Versicherers geführt wird </a:t>
            </a:r>
            <a:endParaRPr lang="de-DE" dirty="0">
              <a:latin typeface="Quicksand" pitchFamily="2" charset="0"/>
            </a:endParaRPr>
          </a:p>
          <a:p>
            <a:endParaRPr lang="de-DE" dirty="0">
              <a:latin typeface="Quicksand" pitchFamily="2" charset="0"/>
            </a:endParaRPr>
          </a:p>
        </p:txBody>
      </p:sp>
    </p:spTree>
    <p:extLst>
      <p:ext uri="{BB962C8B-B14F-4D97-AF65-F5344CB8AC3E}">
        <p14:creationId xmlns:p14="http://schemas.microsoft.com/office/powerpoint/2010/main" val="4138331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BFEFEDAA-1775-7E1E-79C9-B3A606C09E0C}"/>
              </a:ext>
            </a:extLst>
          </p:cNvPr>
          <p:cNvSpPr txBox="1"/>
          <p:nvPr/>
        </p:nvSpPr>
        <p:spPr>
          <a:xfrm>
            <a:off x="1554537" y="475359"/>
            <a:ext cx="9418261" cy="4955203"/>
          </a:xfrm>
          <a:prstGeom prst="rect">
            <a:avLst/>
          </a:prstGeom>
          <a:noFill/>
        </p:spPr>
        <p:txBody>
          <a:bodyPr wrap="square">
            <a:spAutoFit/>
          </a:bodyPr>
          <a:lstStyle/>
          <a:p>
            <a:pPr algn="ctr"/>
            <a:r>
              <a:rPr lang="de-DE" sz="3200" b="1" dirty="0"/>
              <a:t>OBLIEGENHEITEN/PFLICHTEN </a:t>
            </a:r>
            <a:r>
              <a:rPr lang="de-DE" sz="3200" b="1" dirty="0" err="1"/>
              <a:t>GEMÄß</a:t>
            </a:r>
            <a:r>
              <a:rPr lang="de-DE" sz="3200" b="1" dirty="0"/>
              <a:t> AHB UND AVB-VH:</a:t>
            </a:r>
          </a:p>
          <a:p>
            <a:endParaRPr lang="de-DE" dirty="0"/>
          </a:p>
          <a:p>
            <a:r>
              <a:rPr lang="de-DE" dirty="0"/>
              <a:t>der Versicherungsnehmer/Versicherte </a:t>
            </a:r>
            <a:r>
              <a:rPr lang="de-DE" b="1" u="sng" dirty="0"/>
              <a:t>muss</a:t>
            </a:r>
            <a:r>
              <a:rPr lang="de-DE" dirty="0"/>
              <a:t>:</a:t>
            </a:r>
          </a:p>
          <a:p>
            <a:endParaRPr lang="de-DE" dirty="0"/>
          </a:p>
          <a:p>
            <a:pPr marL="285750" indent="-285750">
              <a:buFont typeface="Wingdings" panose="05000000000000000000" pitchFamily="2" charset="2"/>
              <a:buChar char="Ø"/>
            </a:pPr>
            <a:r>
              <a:rPr lang="de-DE" dirty="0"/>
              <a:t>den LKV umfassend informieren</a:t>
            </a:r>
          </a:p>
          <a:p>
            <a:endParaRPr lang="de-DE" dirty="0"/>
          </a:p>
          <a:p>
            <a:pPr marL="285750" indent="-285750">
              <a:buFont typeface="Wingdings" panose="05000000000000000000" pitchFamily="2" charset="2"/>
              <a:buChar char="Ø"/>
            </a:pPr>
            <a:r>
              <a:rPr lang="de-DE" dirty="0"/>
              <a:t>alle zur Schadenbearbeitung erforderlichen Unterlagen zur Verfügung stellen</a:t>
            </a:r>
          </a:p>
          <a:p>
            <a:endParaRPr lang="de-DE" dirty="0"/>
          </a:p>
          <a:p>
            <a:pPr marL="285750" indent="-285750">
              <a:buFont typeface="Wingdings" panose="05000000000000000000" pitchFamily="2" charset="2"/>
              <a:buChar char="Ø"/>
            </a:pPr>
            <a:r>
              <a:rPr lang="de-DE" dirty="0"/>
              <a:t>den Weisungen des LKV/Versicherers Folge leisten</a:t>
            </a:r>
          </a:p>
          <a:p>
            <a:endParaRPr lang="de-DE" dirty="0"/>
          </a:p>
          <a:p>
            <a:r>
              <a:rPr lang="de-DE" dirty="0"/>
              <a:t>der Versicherungsnehmer/Versicherte </a:t>
            </a:r>
            <a:r>
              <a:rPr lang="de-DE" b="1" u="sng" dirty="0"/>
              <a:t>darf nicht</a:t>
            </a:r>
            <a:r>
              <a:rPr lang="de-DE" dirty="0"/>
              <a:t>:</a:t>
            </a:r>
          </a:p>
          <a:p>
            <a:endParaRPr lang="de-DE" dirty="0"/>
          </a:p>
          <a:p>
            <a:pPr marL="285750" indent="-285750">
              <a:buFont typeface="Wingdings" panose="05000000000000000000" pitchFamily="2" charset="2"/>
              <a:buChar char="Ø"/>
            </a:pPr>
            <a:r>
              <a:rPr lang="de-DE" dirty="0"/>
              <a:t>die </a:t>
            </a:r>
            <a:r>
              <a:rPr lang="de-DE" b="1" dirty="0"/>
              <a:t>Forderung anerkennen oder begleichen</a:t>
            </a:r>
          </a:p>
          <a:p>
            <a:endParaRPr lang="de-DE" dirty="0"/>
          </a:p>
          <a:p>
            <a:pPr marL="285750" indent="-285750">
              <a:buFont typeface="Wingdings" panose="05000000000000000000" pitchFamily="2" charset="2"/>
              <a:buChar char="Ø"/>
            </a:pPr>
            <a:r>
              <a:rPr lang="de-DE" dirty="0"/>
              <a:t>einen </a:t>
            </a:r>
            <a:r>
              <a:rPr lang="de-DE" b="1" dirty="0"/>
              <a:t>eigenen Anwalt beauftragen </a:t>
            </a:r>
            <a:endParaRPr lang="de-DE" b="1" dirty="0">
              <a:latin typeface="Quicksand" pitchFamily="2" charset="0"/>
            </a:endParaRPr>
          </a:p>
        </p:txBody>
      </p:sp>
    </p:spTree>
    <p:extLst>
      <p:ext uri="{BB962C8B-B14F-4D97-AF65-F5344CB8AC3E}">
        <p14:creationId xmlns:p14="http://schemas.microsoft.com/office/powerpoint/2010/main" val="993869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452A82F3-D476-B106-78C2-AC9D259ACA5C}"/>
              </a:ext>
            </a:extLst>
          </p:cNvPr>
          <p:cNvSpPr txBox="1"/>
          <p:nvPr/>
        </p:nvSpPr>
        <p:spPr>
          <a:xfrm>
            <a:off x="1081006" y="1078892"/>
            <a:ext cx="10029987" cy="3108543"/>
          </a:xfrm>
          <a:prstGeom prst="rect">
            <a:avLst/>
          </a:prstGeom>
          <a:noFill/>
        </p:spPr>
        <p:txBody>
          <a:bodyPr wrap="square">
            <a:spAutoFit/>
          </a:bodyPr>
          <a:lstStyle/>
          <a:p>
            <a:pPr algn="ctr"/>
            <a:r>
              <a:rPr lang="de-DE" sz="3600" b="1" dirty="0"/>
              <a:t>OBLIEGENHEITSVERLETZUNG</a:t>
            </a:r>
            <a:endParaRPr lang="de-DE" sz="3200" b="1" dirty="0"/>
          </a:p>
          <a:p>
            <a:pPr algn="ctr"/>
            <a:endParaRPr lang="de-DE" sz="3200" b="1" dirty="0"/>
          </a:p>
          <a:p>
            <a:pPr algn="ctr"/>
            <a:endParaRPr lang="de-DE" sz="3200" b="1" dirty="0"/>
          </a:p>
          <a:p>
            <a:pPr algn="ctr"/>
            <a:r>
              <a:rPr lang="de-DE" sz="3200" dirty="0"/>
              <a:t>EIN </a:t>
            </a:r>
            <a:r>
              <a:rPr lang="de-DE" sz="3200" dirty="0" err="1"/>
              <a:t>VERSTOß</a:t>
            </a:r>
            <a:r>
              <a:rPr lang="de-DE" sz="3200" dirty="0"/>
              <a:t> GEGEN OBLIEGENHEITEN KANN </a:t>
            </a:r>
            <a:r>
              <a:rPr lang="de-DE" sz="3200" dirty="0" err="1"/>
              <a:t>GEMÄß</a:t>
            </a:r>
            <a:r>
              <a:rPr lang="de-DE" sz="3200" dirty="0"/>
              <a:t> AHB ODER AVB-VH ZUM VERLUST DES VERSICHERUNGSSCHUTZES FÜHREN. </a:t>
            </a:r>
            <a:endParaRPr lang="de-DE" b="1" dirty="0">
              <a:latin typeface="Quicksand" pitchFamily="2" charset="0"/>
            </a:endParaRPr>
          </a:p>
        </p:txBody>
      </p:sp>
    </p:spTree>
    <p:extLst>
      <p:ext uri="{BB962C8B-B14F-4D97-AF65-F5344CB8AC3E}">
        <p14:creationId xmlns:p14="http://schemas.microsoft.com/office/powerpoint/2010/main" val="2588438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14A50-A888-757C-7D09-117BFDCD8EB4}"/>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4DF477B-5A0B-43AA-2639-DB7E807CBD42}"/>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820B7B8F-E07D-F3E8-431C-17C2BB3971DB}"/>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7C73BC1C-5431-7ECF-C581-3849B1713CE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7C73BC1C-5431-7ECF-C581-3849B1713CE4}"/>
                  </a:ext>
                </a:extLst>
              </p:cNvPr>
              <p:cNvPicPr/>
              <p:nvPr/>
            </p:nvPicPr>
            <p:blipFill>
              <a:blip r:embed="rId6"/>
              <a:stretch>
                <a:fillRect/>
              </a:stretch>
            </p:blipFill>
            <p:spPr>
              <a:xfrm>
                <a:off x="-6540" y="5548365"/>
                <a:ext cx="12234960" cy="12600"/>
              </a:xfrm>
              <a:prstGeom prst="rect">
                <a:avLst/>
              </a:prstGeom>
            </p:spPr>
          </p:pic>
        </mc:Fallback>
      </mc:AlternateContent>
      <p:sp>
        <p:nvSpPr>
          <p:cNvPr id="8" name="Textfeld 7">
            <a:extLst>
              <a:ext uri="{FF2B5EF4-FFF2-40B4-BE49-F238E27FC236}">
                <a16:creationId xmlns:a16="http://schemas.microsoft.com/office/drawing/2014/main" id="{F154CE82-1148-DD53-84B3-0EC756F5136E}"/>
              </a:ext>
            </a:extLst>
          </p:cNvPr>
          <p:cNvSpPr txBox="1"/>
          <p:nvPr/>
        </p:nvSpPr>
        <p:spPr>
          <a:xfrm>
            <a:off x="2289810" y="2149040"/>
            <a:ext cx="7612380" cy="584775"/>
          </a:xfrm>
          <a:prstGeom prst="rect">
            <a:avLst/>
          </a:prstGeom>
          <a:noFill/>
        </p:spPr>
        <p:txBody>
          <a:bodyPr wrap="square">
            <a:spAutoFit/>
          </a:bodyPr>
          <a:lstStyle/>
          <a:p>
            <a:pPr algn="ctr"/>
            <a:r>
              <a:rPr lang="de-DE" sz="3200" b="1" dirty="0"/>
              <a:t>RECHTSSCHUTZVERSICHERUNG</a:t>
            </a:r>
            <a:r>
              <a:rPr lang="de-DE" sz="3200" dirty="0"/>
              <a:t> </a:t>
            </a:r>
            <a:endParaRPr lang="de-DE" dirty="0">
              <a:latin typeface="Quicksand" pitchFamily="2" charset="0"/>
            </a:endParaRPr>
          </a:p>
        </p:txBody>
      </p:sp>
    </p:spTree>
    <p:extLst>
      <p:ext uri="{BB962C8B-B14F-4D97-AF65-F5344CB8AC3E}">
        <p14:creationId xmlns:p14="http://schemas.microsoft.com/office/powerpoint/2010/main" val="1791126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E6F1A-9465-7E88-9E3E-DF5012FC077A}"/>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09CC88DC-78F7-F695-0178-82D297A5B5A7}"/>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94D2069C-F5DA-58BB-D81B-12A4C49BFA3F}"/>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12AB58A-7009-F5BA-62C2-3BD1F54F6E9C}"/>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12AB58A-7009-F5BA-62C2-3BD1F54F6E9C}"/>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1FAB18AF-8827-8A09-FC2D-01E0298F4739}"/>
              </a:ext>
            </a:extLst>
          </p:cNvPr>
          <p:cNvSpPr txBox="1"/>
          <p:nvPr/>
        </p:nvSpPr>
        <p:spPr>
          <a:xfrm>
            <a:off x="1536382" y="761097"/>
            <a:ext cx="9119235" cy="4462760"/>
          </a:xfrm>
          <a:prstGeom prst="rect">
            <a:avLst/>
          </a:prstGeom>
          <a:noFill/>
        </p:spPr>
        <p:txBody>
          <a:bodyPr wrap="square">
            <a:spAutoFit/>
          </a:bodyPr>
          <a:lstStyle/>
          <a:p>
            <a:pPr algn="ctr"/>
            <a:r>
              <a:rPr lang="de-DE" sz="3600" b="1" dirty="0"/>
              <a:t>LEISTUNGSARTEN</a:t>
            </a:r>
            <a:endParaRPr lang="de-DE" sz="3200" b="1" dirty="0"/>
          </a:p>
          <a:p>
            <a:pPr algn="ctr"/>
            <a:endParaRPr lang="de-DE" sz="3200" b="1" dirty="0"/>
          </a:p>
          <a:p>
            <a:pPr marL="285750" indent="-285750">
              <a:buFont typeface="Wingdings" panose="05000000000000000000" pitchFamily="2" charset="2"/>
              <a:buChar char="Ø"/>
            </a:pPr>
            <a:r>
              <a:rPr lang="de-DE" b="1" dirty="0"/>
              <a:t>Vereinsrechtsschutz</a:t>
            </a:r>
          </a:p>
          <a:p>
            <a:pPr marL="742950" lvl="1" indent="-285750">
              <a:buFont typeface="Wingdings" panose="05000000000000000000" pitchFamily="2" charset="2"/>
              <a:buChar char="Ø"/>
            </a:pPr>
            <a:r>
              <a:rPr lang="de-DE" dirty="0"/>
              <a:t>Schadenersatz-Rechtsschutz (§2a ARB)</a:t>
            </a:r>
          </a:p>
          <a:p>
            <a:pPr lvl="1"/>
            <a:endParaRPr lang="de-DE" dirty="0"/>
          </a:p>
          <a:p>
            <a:pPr marL="742950" lvl="1" indent="-285750">
              <a:buFont typeface="Wingdings" panose="05000000000000000000" pitchFamily="2" charset="2"/>
              <a:buChar char="Ø"/>
            </a:pPr>
            <a:r>
              <a:rPr lang="de-DE" dirty="0"/>
              <a:t>Arbeits-Rechtsschutz (§2b ARB)</a:t>
            </a:r>
          </a:p>
          <a:p>
            <a:pPr lvl="1"/>
            <a:endParaRPr lang="de-DE" dirty="0"/>
          </a:p>
          <a:p>
            <a:pPr marL="742950" lvl="1" indent="-285750">
              <a:buFont typeface="Wingdings" panose="05000000000000000000" pitchFamily="2" charset="2"/>
              <a:buChar char="Ø"/>
            </a:pPr>
            <a:r>
              <a:rPr lang="de-DE" dirty="0"/>
              <a:t>Steuer-Rechtsschutz vor Gerichten (§2e ARB)</a:t>
            </a:r>
          </a:p>
          <a:p>
            <a:pPr lvl="1"/>
            <a:endParaRPr lang="de-DE" dirty="0"/>
          </a:p>
          <a:p>
            <a:pPr marL="742950" lvl="1" indent="-285750">
              <a:buFont typeface="Wingdings" panose="05000000000000000000" pitchFamily="2" charset="2"/>
              <a:buChar char="Ø"/>
            </a:pPr>
            <a:r>
              <a:rPr lang="de-DE" dirty="0"/>
              <a:t>Sozialgerichts-Rechtsschutz (§2f ARB)</a:t>
            </a:r>
          </a:p>
          <a:p>
            <a:pPr lvl="1"/>
            <a:endParaRPr lang="de-DE" dirty="0"/>
          </a:p>
          <a:p>
            <a:pPr marL="742950" lvl="1" indent="-285750">
              <a:buFont typeface="Wingdings" panose="05000000000000000000" pitchFamily="2" charset="2"/>
              <a:buChar char="Ø"/>
            </a:pPr>
            <a:r>
              <a:rPr lang="de-DE" dirty="0"/>
              <a:t>Straf-Rechtsschutz/Ordnungswidrigkeiten-Rechtsschutz (§2i und j ARB 2008)</a:t>
            </a:r>
          </a:p>
          <a:p>
            <a:pPr lvl="1"/>
            <a:endParaRPr lang="de-DE" dirty="0"/>
          </a:p>
          <a:p>
            <a:pPr marL="285750" indent="-285750">
              <a:buFont typeface="Wingdings" panose="05000000000000000000" pitchFamily="2" charset="2"/>
              <a:buChar char="Ø"/>
            </a:pPr>
            <a:r>
              <a:rPr lang="de-DE" b="1" dirty="0"/>
              <a:t>Grundstücks- und Pachtrechtsschutz</a:t>
            </a:r>
            <a:endParaRPr lang="de-DE" b="1" dirty="0">
              <a:latin typeface="Quicksand" pitchFamily="2" charset="0"/>
            </a:endParaRPr>
          </a:p>
        </p:txBody>
      </p:sp>
    </p:spTree>
    <p:extLst>
      <p:ext uri="{BB962C8B-B14F-4D97-AF65-F5344CB8AC3E}">
        <p14:creationId xmlns:p14="http://schemas.microsoft.com/office/powerpoint/2010/main" val="1662986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A6269-1872-04C3-F417-89EB487B708B}"/>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4F12C27A-3E22-67DD-DA17-99DF9D98B193}"/>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F983C2E7-46A4-C6D7-3368-A2F32C1668E2}"/>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0AA7445-80D1-5AD9-BA24-B912C4AA01AC}"/>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0AA7445-80D1-5AD9-BA24-B912C4AA01AC}"/>
                  </a:ext>
                </a:extLst>
              </p:cNvPr>
              <p:cNvPicPr/>
              <p:nvPr/>
            </p:nvPicPr>
            <p:blipFill>
              <a:blip r:embed="rId6"/>
              <a:stretch>
                <a:fillRect/>
              </a:stretch>
            </p:blipFill>
            <p:spPr>
              <a:xfrm>
                <a:off x="-6540" y="5548365"/>
                <a:ext cx="12234960" cy="12600"/>
              </a:xfrm>
              <a:prstGeom prst="rect">
                <a:avLst/>
              </a:prstGeom>
            </p:spPr>
          </p:pic>
        </mc:Fallback>
      </mc:AlternateContent>
      <p:sp>
        <p:nvSpPr>
          <p:cNvPr id="8" name="Textfeld 7">
            <a:extLst>
              <a:ext uri="{FF2B5EF4-FFF2-40B4-BE49-F238E27FC236}">
                <a16:creationId xmlns:a16="http://schemas.microsoft.com/office/drawing/2014/main" id="{CA8155C3-689D-C4A5-DB91-642240F406F6}"/>
              </a:ext>
            </a:extLst>
          </p:cNvPr>
          <p:cNvSpPr txBox="1"/>
          <p:nvPr/>
        </p:nvSpPr>
        <p:spPr>
          <a:xfrm>
            <a:off x="1508540" y="856536"/>
            <a:ext cx="9204800" cy="3970318"/>
          </a:xfrm>
          <a:prstGeom prst="rect">
            <a:avLst/>
          </a:prstGeom>
          <a:noFill/>
        </p:spPr>
        <p:txBody>
          <a:bodyPr wrap="square">
            <a:spAutoFit/>
          </a:bodyPr>
          <a:lstStyle/>
          <a:p>
            <a:pPr algn="ctr"/>
            <a:r>
              <a:rPr lang="de-DE" sz="3600" b="1" dirty="0"/>
              <a:t>VERSICHERUNGSSCHUTZ</a:t>
            </a:r>
          </a:p>
          <a:p>
            <a:pPr algn="ctr"/>
            <a:endParaRPr lang="de-DE" sz="3600" b="1" dirty="0"/>
          </a:p>
          <a:p>
            <a:r>
              <a:rPr lang="de-DE" dirty="0"/>
              <a:t>Die Rechtsschutzversicherung erstattet in den versicherten Leistungsarten Rechtsverfolgungskosten des Versicherungsnehmers bzw. Mitversicherten:</a:t>
            </a:r>
          </a:p>
          <a:p>
            <a:endParaRPr lang="de-DE" dirty="0"/>
          </a:p>
          <a:p>
            <a:pPr marL="285750" indent="-285750">
              <a:buFont typeface="Wingdings" panose="05000000000000000000" pitchFamily="2" charset="2"/>
              <a:buChar char="Ø"/>
            </a:pPr>
            <a:r>
              <a:rPr lang="de-DE" dirty="0"/>
              <a:t>Gebühren für den </a:t>
            </a:r>
            <a:r>
              <a:rPr lang="de-DE" b="1" dirty="0"/>
              <a:t>frei gewählten Rechtsanwalt</a:t>
            </a:r>
            <a:r>
              <a:rPr lang="de-DE" dirty="0"/>
              <a:t>;</a:t>
            </a:r>
          </a:p>
          <a:p>
            <a:endParaRPr lang="de-DE" dirty="0"/>
          </a:p>
          <a:p>
            <a:pPr marL="285750" indent="-285750">
              <a:buFont typeface="Wingdings" panose="05000000000000000000" pitchFamily="2" charset="2"/>
              <a:buChar char="Ø"/>
            </a:pPr>
            <a:r>
              <a:rPr lang="de-DE" b="1" dirty="0"/>
              <a:t>Kosten für Gerichte und Gerichtsvollzieher</a:t>
            </a:r>
            <a:r>
              <a:rPr lang="de-DE" dirty="0"/>
              <a:t>;</a:t>
            </a:r>
          </a:p>
          <a:p>
            <a:endParaRPr lang="de-DE" dirty="0"/>
          </a:p>
          <a:p>
            <a:pPr marL="285750" indent="-285750">
              <a:buFont typeface="Wingdings" panose="05000000000000000000" pitchFamily="2" charset="2"/>
              <a:buChar char="Ø"/>
            </a:pPr>
            <a:r>
              <a:rPr lang="de-DE" dirty="0"/>
              <a:t>Kosten für </a:t>
            </a:r>
            <a:r>
              <a:rPr lang="de-DE" b="1" dirty="0"/>
              <a:t>Zeugen und Sachverständige</a:t>
            </a:r>
            <a:r>
              <a:rPr lang="de-DE" dirty="0"/>
              <a:t>, soweit sie vom Gericht bestellt werden;</a:t>
            </a:r>
          </a:p>
          <a:p>
            <a:endParaRPr lang="de-DE" dirty="0"/>
          </a:p>
          <a:p>
            <a:pPr marL="285750" indent="-285750">
              <a:buFont typeface="Wingdings" panose="05000000000000000000" pitchFamily="2" charset="2"/>
              <a:buChar char="Ø"/>
            </a:pPr>
            <a:r>
              <a:rPr lang="de-DE" dirty="0"/>
              <a:t>Kosten der Gegenseite, soweit sie vom Versicherten zu erstatten sind.</a:t>
            </a:r>
            <a:endParaRPr lang="de-DE" dirty="0">
              <a:latin typeface="Quicksand" pitchFamily="2" charset="0"/>
            </a:endParaRPr>
          </a:p>
        </p:txBody>
      </p:sp>
    </p:spTree>
    <p:extLst>
      <p:ext uri="{BB962C8B-B14F-4D97-AF65-F5344CB8AC3E}">
        <p14:creationId xmlns:p14="http://schemas.microsoft.com/office/powerpoint/2010/main" val="694414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F6265-5E53-A65A-B0EF-E4618FCE3D72}"/>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7CF5276B-46C9-18C3-6FD8-B42D5396633D}"/>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6CE9BC15-DB46-54B0-6695-A7A1714E02E3}"/>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B959729A-2D53-3CEF-E9A8-D270884FED08}"/>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B959729A-2D53-3CEF-E9A8-D270884FED08}"/>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7F8A00D5-6ECB-90FA-2B77-9737046ECCAD}"/>
              </a:ext>
            </a:extLst>
          </p:cNvPr>
          <p:cNvSpPr txBox="1"/>
          <p:nvPr/>
        </p:nvSpPr>
        <p:spPr>
          <a:xfrm>
            <a:off x="2187910" y="818599"/>
            <a:ext cx="7846060" cy="3693319"/>
          </a:xfrm>
          <a:prstGeom prst="rect">
            <a:avLst/>
          </a:prstGeom>
          <a:noFill/>
        </p:spPr>
        <p:txBody>
          <a:bodyPr wrap="square">
            <a:spAutoFit/>
          </a:bodyPr>
          <a:lstStyle/>
          <a:p>
            <a:pPr algn="ctr"/>
            <a:r>
              <a:rPr lang="de-DE" sz="3600" b="1" dirty="0"/>
              <a:t>RECHTSGRUNDLAGEN</a:t>
            </a:r>
          </a:p>
          <a:p>
            <a:pPr algn="ctr"/>
            <a:endParaRPr lang="de-DE" sz="3600" b="1" dirty="0"/>
          </a:p>
          <a:p>
            <a:r>
              <a:rPr lang="de-DE" dirty="0"/>
              <a:t>der Versicherungsschutz ist geregelt in</a:t>
            </a:r>
          </a:p>
          <a:p>
            <a:endParaRPr lang="de-DE" dirty="0"/>
          </a:p>
          <a:p>
            <a:pPr marL="285750" indent="-285750">
              <a:buFont typeface="Wingdings" panose="05000000000000000000" pitchFamily="2" charset="2"/>
              <a:buChar char="Ø"/>
            </a:pPr>
            <a:r>
              <a:rPr lang="de-DE" dirty="0"/>
              <a:t>dem mit dem Landesverband geschlossenen Gruppenvertrag, dessen Inhalt im Merkblatt zusammengefasst wird;</a:t>
            </a:r>
          </a:p>
          <a:p>
            <a:endParaRPr lang="de-DE" dirty="0"/>
          </a:p>
          <a:p>
            <a:pPr marL="285750" indent="-285750">
              <a:buFont typeface="Wingdings" panose="05000000000000000000" pitchFamily="2" charset="2"/>
              <a:buChar char="Ø"/>
            </a:pPr>
            <a:r>
              <a:rPr lang="de-DE" dirty="0"/>
              <a:t>den Besonderen Vereinbarungen „Gebühren und Auslagen“;</a:t>
            </a:r>
          </a:p>
          <a:p>
            <a:endParaRPr lang="de-DE" dirty="0"/>
          </a:p>
          <a:p>
            <a:pPr marL="285750" indent="-285750">
              <a:buFont typeface="Wingdings" panose="05000000000000000000" pitchFamily="2" charset="2"/>
              <a:buChar char="Ø"/>
            </a:pPr>
            <a:r>
              <a:rPr lang="de-DE" dirty="0"/>
              <a:t>den Allgemeinen Versicherungsbedingungen für die Rechtsschutzversicherung (ARB).</a:t>
            </a:r>
            <a:endParaRPr lang="de-DE" dirty="0">
              <a:latin typeface="Quicksand" pitchFamily="2" charset="0"/>
            </a:endParaRPr>
          </a:p>
        </p:txBody>
      </p:sp>
    </p:spTree>
    <p:extLst>
      <p:ext uri="{BB962C8B-B14F-4D97-AF65-F5344CB8AC3E}">
        <p14:creationId xmlns:p14="http://schemas.microsoft.com/office/powerpoint/2010/main" val="2826922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69CFF-D62A-C205-53C9-A99E22A6BA1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F8D2423-219C-9CC6-3C3E-2662A6AEABB3}"/>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A2BD989-245E-E926-5033-FF1E4531146C}"/>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92774972-F5D8-4DD6-4EDB-E76B0DDEE525}"/>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92774972-F5D8-4DD6-4EDB-E76B0DDEE525}"/>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10E312CA-0ED1-C81B-BFDA-F171F961216A}"/>
              </a:ext>
            </a:extLst>
          </p:cNvPr>
          <p:cNvSpPr txBox="1"/>
          <p:nvPr/>
        </p:nvSpPr>
        <p:spPr>
          <a:xfrm>
            <a:off x="1105933" y="1003949"/>
            <a:ext cx="9980133" cy="3693319"/>
          </a:xfrm>
          <a:prstGeom prst="rect">
            <a:avLst/>
          </a:prstGeom>
          <a:noFill/>
        </p:spPr>
        <p:txBody>
          <a:bodyPr wrap="square">
            <a:spAutoFit/>
          </a:bodyPr>
          <a:lstStyle/>
          <a:p>
            <a:pPr algn="ctr"/>
            <a:r>
              <a:rPr lang="de-DE" sz="3600" b="1" dirty="0"/>
              <a:t>GRUNDSTÜCKS- UND PACHTRECHTSSCHUTZ</a:t>
            </a:r>
          </a:p>
          <a:p>
            <a:pPr algn="ctr"/>
            <a:endParaRPr lang="de-DE" sz="3600" b="1" dirty="0"/>
          </a:p>
          <a:p>
            <a:pPr marL="285750" indent="-285750">
              <a:buFont typeface="Wingdings" panose="05000000000000000000" pitchFamily="2" charset="2"/>
              <a:buChar char="Ø"/>
            </a:pPr>
            <a:r>
              <a:rPr lang="de-DE" dirty="0"/>
              <a:t>Der VN/die Versicherten erhalten Versicherungsschutz für die Wahrnehmung rechtlicher Interessen:</a:t>
            </a:r>
          </a:p>
          <a:p>
            <a:endParaRPr lang="de-DE" dirty="0"/>
          </a:p>
          <a:p>
            <a:pPr marL="742950" lvl="1" indent="-285750">
              <a:buFont typeface="Wingdings" panose="05000000000000000000" pitchFamily="2" charset="2"/>
              <a:buChar char="Ø"/>
            </a:pPr>
            <a:r>
              <a:rPr lang="de-DE" dirty="0"/>
              <a:t>in Ihrer Eigenschaft als Grundstückspächter und -Verpächter aus Kleingartenpachtverträgen nach Bundeskleingartengesetz;</a:t>
            </a:r>
          </a:p>
          <a:p>
            <a:pPr lvl="1"/>
            <a:endParaRPr lang="de-DE" dirty="0"/>
          </a:p>
          <a:p>
            <a:pPr marL="742950" lvl="1" indent="-285750">
              <a:buFont typeface="Wingdings" panose="05000000000000000000" pitchFamily="2" charset="2"/>
              <a:buChar char="Ø"/>
            </a:pPr>
            <a:r>
              <a:rPr lang="de-DE" dirty="0"/>
              <a:t>als Mieter von selbst genutzten Büroräumen;</a:t>
            </a:r>
          </a:p>
          <a:p>
            <a:pPr lvl="1"/>
            <a:endParaRPr lang="de-DE" dirty="0"/>
          </a:p>
          <a:p>
            <a:pPr marL="742950" lvl="1" indent="-285750">
              <a:buFont typeface="Wingdings" panose="05000000000000000000" pitchFamily="2" charset="2"/>
              <a:buChar char="Ø"/>
            </a:pPr>
            <a:r>
              <a:rPr lang="de-DE" dirty="0"/>
              <a:t>als Verpächter einer gewerblich genutzten Vereinsgaststätte. </a:t>
            </a:r>
            <a:endParaRPr lang="de-DE" dirty="0">
              <a:latin typeface="Quicksand" pitchFamily="2" charset="0"/>
            </a:endParaRPr>
          </a:p>
        </p:txBody>
      </p:sp>
    </p:spTree>
    <p:extLst>
      <p:ext uri="{BB962C8B-B14F-4D97-AF65-F5344CB8AC3E}">
        <p14:creationId xmlns:p14="http://schemas.microsoft.com/office/powerpoint/2010/main" val="3702188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C4CB4-A5AC-BDE5-B975-9EF81F7D9A0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1544F385-D60E-5379-1388-BE8B197B85B9}"/>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A6127B48-6038-92E1-F6B7-E53D7C771333}"/>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03B11DED-4BD9-5901-64FB-0977632BA9A2}"/>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03B11DED-4BD9-5901-64FB-0977632BA9A2}"/>
                  </a:ext>
                </a:extLst>
              </p:cNvPr>
              <p:cNvPicPr/>
              <p:nvPr/>
            </p:nvPicPr>
            <p:blipFill>
              <a:blip r:embed="rId6"/>
              <a:stretch>
                <a:fillRect/>
              </a:stretch>
            </p:blipFill>
            <p:spPr>
              <a:xfrm>
                <a:off x="-6540" y="5548365"/>
                <a:ext cx="12234960" cy="12600"/>
              </a:xfrm>
              <a:prstGeom prst="rect">
                <a:avLst/>
              </a:prstGeom>
            </p:spPr>
          </p:pic>
        </mc:Fallback>
      </mc:AlternateContent>
      <p:sp>
        <p:nvSpPr>
          <p:cNvPr id="8" name="Textfeld 7">
            <a:extLst>
              <a:ext uri="{FF2B5EF4-FFF2-40B4-BE49-F238E27FC236}">
                <a16:creationId xmlns:a16="http://schemas.microsoft.com/office/drawing/2014/main" id="{48B07CDE-062D-386C-04D8-95446FA96F0C}"/>
              </a:ext>
            </a:extLst>
          </p:cNvPr>
          <p:cNvSpPr txBox="1"/>
          <p:nvPr/>
        </p:nvSpPr>
        <p:spPr>
          <a:xfrm>
            <a:off x="2792730" y="2126633"/>
            <a:ext cx="6606540" cy="646331"/>
          </a:xfrm>
          <a:prstGeom prst="rect">
            <a:avLst/>
          </a:prstGeom>
          <a:noFill/>
        </p:spPr>
        <p:txBody>
          <a:bodyPr wrap="square">
            <a:spAutoFit/>
          </a:bodyPr>
          <a:lstStyle/>
          <a:p>
            <a:pPr algn="ctr"/>
            <a:r>
              <a:rPr lang="de-DE" sz="3600" b="1" dirty="0"/>
              <a:t>BEISPIELFÄLLE</a:t>
            </a:r>
            <a:endParaRPr lang="de-DE" sz="3600" b="1" dirty="0">
              <a:latin typeface="Quicksand" pitchFamily="2" charset="0"/>
            </a:endParaRPr>
          </a:p>
        </p:txBody>
      </p:sp>
    </p:spTree>
    <p:extLst>
      <p:ext uri="{BB962C8B-B14F-4D97-AF65-F5344CB8AC3E}">
        <p14:creationId xmlns:p14="http://schemas.microsoft.com/office/powerpoint/2010/main" val="1781576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33192-368D-6C8C-7604-51FAEB71E20E}"/>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1D8FEE5A-1BB6-DFAE-F6F2-71D9BE1A3076}"/>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0FF08715-9B4C-B95B-A1A2-06A4507CD953}"/>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A1354F78-77DE-FEB7-1E0B-808D80D6FB8B}"/>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A1354F78-77DE-FEB7-1E0B-808D80D6FB8B}"/>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5E2FA2BF-1185-362D-3C63-CF262EEF3A2E}"/>
              </a:ext>
            </a:extLst>
          </p:cNvPr>
          <p:cNvSpPr txBox="1"/>
          <p:nvPr/>
        </p:nvSpPr>
        <p:spPr>
          <a:xfrm>
            <a:off x="945507" y="404359"/>
            <a:ext cx="9923961" cy="4708981"/>
          </a:xfrm>
          <a:prstGeom prst="rect">
            <a:avLst/>
          </a:prstGeom>
          <a:noFill/>
        </p:spPr>
        <p:txBody>
          <a:bodyPr wrap="square">
            <a:spAutoFit/>
          </a:bodyPr>
          <a:lstStyle/>
          <a:p>
            <a:pPr algn="ctr"/>
            <a:r>
              <a:rPr lang="de-DE" sz="2000" b="1" u="sng" dirty="0"/>
              <a:t>Wasser bahnt sich seinen Weg…</a:t>
            </a:r>
          </a:p>
          <a:p>
            <a:endParaRPr lang="de-DE" sz="2000" dirty="0"/>
          </a:p>
          <a:p>
            <a:r>
              <a:rPr lang="de-DE" sz="2000" dirty="0"/>
              <a:t>Ein Kleingartenverein in Hamburg grenzt an eine Wohnbebauung. </a:t>
            </a:r>
          </a:p>
          <a:p>
            <a:endParaRPr lang="de-DE" sz="2000" dirty="0"/>
          </a:p>
          <a:p>
            <a:r>
              <a:rPr lang="de-DE" sz="2000" dirty="0"/>
              <a:t>Auf dem Vereinsgelände platzt unbemerkt eine Wasserversorgungsleitung. </a:t>
            </a:r>
          </a:p>
          <a:p>
            <a:endParaRPr lang="de-DE" sz="2000" dirty="0"/>
          </a:p>
          <a:p>
            <a:r>
              <a:rPr lang="de-DE" sz="2000" dirty="0"/>
              <a:t>Aufgrund der geographischen örtlichen Gegebenheiten läuft das Wasser in Richtung eines Wohngebäudes und verursacht dort einen Wasserschaden, der getrocknet werden muss.</a:t>
            </a:r>
          </a:p>
          <a:p>
            <a:pPr marL="342900" indent="-342900">
              <a:buFont typeface="Wingdings" panose="05000000000000000000" pitchFamily="2" charset="2"/>
              <a:buChar char="Ø"/>
            </a:pPr>
            <a:endParaRPr lang="de-DE" sz="2000" dirty="0"/>
          </a:p>
          <a:p>
            <a:pPr marL="342900" indent="-342900">
              <a:buFont typeface="Wingdings" panose="05000000000000000000" pitchFamily="2" charset="2"/>
              <a:buChar char="Ø"/>
            </a:pPr>
            <a:r>
              <a:rPr lang="de-DE" sz="2000" dirty="0"/>
              <a:t>Dem Verein entsteht ein Schaden wegen der Reparatur der Wasserleitung und der Wasserkosten (Verbrauch).</a:t>
            </a:r>
          </a:p>
          <a:p>
            <a:pPr marL="342900" indent="-342900">
              <a:buFont typeface="Wingdings" panose="05000000000000000000" pitchFamily="2" charset="2"/>
              <a:buChar char="Ø"/>
            </a:pPr>
            <a:endParaRPr lang="de-DE" sz="2000" dirty="0"/>
          </a:p>
          <a:p>
            <a:pPr marL="342900" indent="-342900">
              <a:buFont typeface="Wingdings" panose="05000000000000000000" pitchFamily="2" charset="2"/>
              <a:buChar char="Ø"/>
            </a:pPr>
            <a:r>
              <a:rPr lang="de-DE" sz="2000" dirty="0"/>
              <a:t>Die Hausverwaltung des angrenzenden Grundstücks macht die Trocknungskosten des Gebäudes geltend.</a:t>
            </a:r>
          </a:p>
        </p:txBody>
      </p:sp>
    </p:spTree>
    <p:extLst>
      <p:ext uri="{BB962C8B-B14F-4D97-AF65-F5344CB8AC3E}">
        <p14:creationId xmlns:p14="http://schemas.microsoft.com/office/powerpoint/2010/main" val="3857841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A469D-7B74-3CBD-8C5D-42DC88075EBE}"/>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7A418B7E-201B-88DD-5A41-C28894F49A95}"/>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E97FA0E8-947D-583E-C791-3BB8FC44A500}"/>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68CE0681-350F-E8E5-C578-C99E3BA58309}"/>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68CE0681-350F-E8E5-C578-C99E3BA58309}"/>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77D61377-78A7-26D2-140A-AAAB8FE89527}"/>
              </a:ext>
            </a:extLst>
          </p:cNvPr>
          <p:cNvSpPr txBox="1"/>
          <p:nvPr/>
        </p:nvSpPr>
        <p:spPr>
          <a:xfrm>
            <a:off x="1071124" y="606146"/>
            <a:ext cx="9923961" cy="1323439"/>
          </a:xfrm>
          <a:prstGeom prst="rect">
            <a:avLst/>
          </a:prstGeom>
          <a:noFill/>
        </p:spPr>
        <p:txBody>
          <a:bodyPr wrap="square">
            <a:spAutoFit/>
          </a:bodyPr>
          <a:lstStyle/>
          <a:p>
            <a:pPr algn="ctr"/>
            <a:r>
              <a:rPr lang="de-DE" sz="2000" b="1" u="sng" dirty="0"/>
              <a:t>Lösung:</a:t>
            </a:r>
          </a:p>
          <a:p>
            <a:pPr marL="342900" indent="-342900">
              <a:buFont typeface="Wingdings" panose="05000000000000000000" pitchFamily="2" charset="2"/>
              <a:buChar char="Ø"/>
            </a:pPr>
            <a:endParaRPr lang="de-DE" sz="2000" dirty="0"/>
          </a:p>
          <a:p>
            <a:pPr marL="342900" indent="-342900">
              <a:buFont typeface="Wingdings" panose="05000000000000000000" pitchFamily="2" charset="2"/>
              <a:buChar char="Ø"/>
            </a:pPr>
            <a:r>
              <a:rPr lang="de-DE" sz="2000" dirty="0"/>
              <a:t>Dem Verein entsteht ein Schaden wegen der Reparatur der Wasserleitung und der Wasserkosten (Verbrauch).</a:t>
            </a:r>
          </a:p>
        </p:txBody>
      </p:sp>
      <p:sp>
        <p:nvSpPr>
          <p:cNvPr id="2" name="Textfeld 1">
            <a:extLst>
              <a:ext uri="{FF2B5EF4-FFF2-40B4-BE49-F238E27FC236}">
                <a16:creationId xmlns:a16="http://schemas.microsoft.com/office/drawing/2014/main" id="{53C11766-B30C-FE27-BDC4-57EB638B3FFD}"/>
              </a:ext>
            </a:extLst>
          </p:cNvPr>
          <p:cNvSpPr txBox="1"/>
          <p:nvPr/>
        </p:nvSpPr>
        <p:spPr>
          <a:xfrm>
            <a:off x="655320" y="2105561"/>
            <a:ext cx="9687560" cy="1323439"/>
          </a:xfrm>
          <a:prstGeom prst="rect">
            <a:avLst/>
          </a:prstGeom>
          <a:noFill/>
        </p:spPr>
        <p:txBody>
          <a:bodyPr wrap="square" rtlCol="0">
            <a:spAutoFit/>
          </a:bodyPr>
          <a:lstStyle/>
          <a:p>
            <a:pPr marL="1257300" lvl="2" indent="-342900">
              <a:buFont typeface="Wingdings" panose="05000000000000000000" pitchFamily="2" charset="2"/>
              <a:buChar char="Ø"/>
            </a:pPr>
            <a:r>
              <a:rPr lang="de-DE" sz="2000" dirty="0"/>
              <a:t>Hierbei handelt es sich um einen </a:t>
            </a:r>
            <a:r>
              <a:rPr lang="de-DE" sz="2000" b="1" dirty="0"/>
              <a:t>nicht versicherten Eigenschaden</a:t>
            </a:r>
            <a:r>
              <a:rPr lang="de-DE" sz="2000" dirty="0"/>
              <a:t>,</a:t>
            </a:r>
            <a:r>
              <a:rPr lang="de-DE" sz="2000" b="1" dirty="0"/>
              <a:t> </a:t>
            </a:r>
            <a:r>
              <a:rPr lang="de-DE" sz="2000" dirty="0"/>
              <a:t>den der Verein erlitten hat. </a:t>
            </a:r>
          </a:p>
          <a:p>
            <a:pPr marL="1257300" lvl="2" indent="-342900">
              <a:buFont typeface="Wingdings" panose="05000000000000000000" pitchFamily="2" charset="2"/>
              <a:buChar char="Ø"/>
            </a:pPr>
            <a:r>
              <a:rPr lang="de-DE" sz="2000" dirty="0"/>
              <a:t>Die Kosten können nicht über die Vereinshaftpflichtversicherung ersetzt werden.</a:t>
            </a:r>
            <a:endParaRPr lang="de-DE" dirty="0"/>
          </a:p>
        </p:txBody>
      </p:sp>
      <p:sp>
        <p:nvSpPr>
          <p:cNvPr id="3" name="Textfeld 2">
            <a:extLst>
              <a:ext uri="{FF2B5EF4-FFF2-40B4-BE49-F238E27FC236}">
                <a16:creationId xmlns:a16="http://schemas.microsoft.com/office/drawing/2014/main" id="{9A55CBA5-BDB0-C382-FBDB-59D8C6A1BA0C}"/>
              </a:ext>
            </a:extLst>
          </p:cNvPr>
          <p:cNvSpPr txBox="1"/>
          <p:nvPr/>
        </p:nvSpPr>
        <p:spPr>
          <a:xfrm>
            <a:off x="1071125" y="3634980"/>
            <a:ext cx="9876276" cy="707886"/>
          </a:xfrm>
          <a:prstGeom prst="rect">
            <a:avLst/>
          </a:prstGeom>
          <a:noFill/>
        </p:spPr>
        <p:txBody>
          <a:bodyPr wrap="square" rtlCol="0">
            <a:spAutoFit/>
          </a:bodyPr>
          <a:lstStyle/>
          <a:p>
            <a:pPr marL="285750" indent="-285750">
              <a:buFont typeface="Wingdings" panose="05000000000000000000" pitchFamily="2" charset="2"/>
              <a:buChar char="Ø"/>
            </a:pPr>
            <a:r>
              <a:rPr lang="de-DE" sz="2000" dirty="0"/>
              <a:t>Die Hausverwaltung des angrenzenden Grundstücks macht die Trocknungskosten des Gebäudes geltend.</a:t>
            </a:r>
            <a:endParaRPr lang="de-DE" dirty="0"/>
          </a:p>
        </p:txBody>
      </p:sp>
      <p:sp>
        <p:nvSpPr>
          <p:cNvPr id="8" name="Textfeld 7">
            <a:extLst>
              <a:ext uri="{FF2B5EF4-FFF2-40B4-BE49-F238E27FC236}">
                <a16:creationId xmlns:a16="http://schemas.microsoft.com/office/drawing/2014/main" id="{4A91B267-C4D1-20E1-180A-2B3DA3EF58A8}"/>
              </a:ext>
            </a:extLst>
          </p:cNvPr>
          <p:cNvSpPr txBox="1"/>
          <p:nvPr/>
        </p:nvSpPr>
        <p:spPr>
          <a:xfrm>
            <a:off x="1577238" y="4453518"/>
            <a:ext cx="9603843" cy="1015663"/>
          </a:xfrm>
          <a:prstGeom prst="rect">
            <a:avLst/>
          </a:prstGeom>
          <a:noFill/>
        </p:spPr>
        <p:txBody>
          <a:bodyPr wrap="square" rtlCol="0">
            <a:spAutoFit/>
          </a:bodyPr>
          <a:lstStyle/>
          <a:p>
            <a:pPr marL="285750" indent="-285750">
              <a:buFont typeface="Wingdings" panose="05000000000000000000" pitchFamily="2" charset="2"/>
              <a:buChar char="Ø"/>
            </a:pPr>
            <a:r>
              <a:rPr lang="de-DE" sz="2000" dirty="0"/>
              <a:t>Hierbei handelt es sich grundsätzlich um einen </a:t>
            </a:r>
            <a:r>
              <a:rPr lang="de-DE" sz="2000" b="1" dirty="0"/>
              <a:t>versicherten Drittschaden </a:t>
            </a:r>
            <a:r>
              <a:rPr lang="de-DE" sz="2000" dirty="0"/>
              <a:t>(Schadensersatzanspruch) im Hinblick auf die Trocknungskosten, die geltend gemacht werden</a:t>
            </a:r>
            <a:endParaRPr lang="de-DE" dirty="0"/>
          </a:p>
        </p:txBody>
      </p:sp>
    </p:spTree>
    <p:extLst>
      <p:ext uri="{BB962C8B-B14F-4D97-AF65-F5344CB8AC3E}">
        <p14:creationId xmlns:p14="http://schemas.microsoft.com/office/powerpoint/2010/main" val="96898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1A70B-DD92-7C48-E4EB-B0C865473E4E}"/>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078E5324-4D94-9DD7-A194-10D645AD518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291CBF47-9C7F-2EF3-9A71-CA14C82637D1}"/>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AD254D3D-D063-AA3C-5211-CA278E294C6F}"/>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AD254D3D-D063-AA3C-5211-CA278E294C6F}"/>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D9B44456-9731-1E93-AACF-0B34488D7110}"/>
              </a:ext>
            </a:extLst>
          </p:cNvPr>
          <p:cNvSpPr txBox="1"/>
          <p:nvPr/>
        </p:nvSpPr>
        <p:spPr>
          <a:xfrm>
            <a:off x="814705" y="839176"/>
            <a:ext cx="9923961" cy="2554545"/>
          </a:xfrm>
          <a:prstGeom prst="rect">
            <a:avLst/>
          </a:prstGeom>
          <a:noFill/>
        </p:spPr>
        <p:txBody>
          <a:bodyPr wrap="square">
            <a:spAutoFit/>
          </a:bodyPr>
          <a:lstStyle/>
          <a:p>
            <a:pPr algn="ctr"/>
            <a:r>
              <a:rPr lang="de-DE" sz="2000" b="1" u="sng" dirty="0"/>
              <a:t>Der giftige Rattenköder</a:t>
            </a:r>
          </a:p>
          <a:p>
            <a:endParaRPr lang="de-DE" sz="2000" dirty="0"/>
          </a:p>
          <a:p>
            <a:r>
              <a:rPr lang="de-DE" sz="2000" dirty="0"/>
              <a:t>Auf einem Vereinsgelände liegen giftige Rattenköder aus. Der Hund eines Gartenfreundes frisst einen derartigen Köder und muss anschließend tierärztlich behandelt werden.</a:t>
            </a:r>
          </a:p>
          <a:p>
            <a:endParaRPr lang="de-DE" sz="2000" dirty="0"/>
          </a:p>
          <a:p>
            <a:pPr marL="342900" indent="-342900">
              <a:buFont typeface="Wingdings" panose="05000000000000000000" pitchFamily="2" charset="2"/>
              <a:buChar char="Ø"/>
            </a:pPr>
            <a:r>
              <a:rPr lang="de-DE" sz="2000" dirty="0"/>
              <a:t>Der Pächter nimmt den Verein wegen der tierärztlichen Behandlungskosten in Anspruch.</a:t>
            </a:r>
          </a:p>
          <a:p>
            <a:pPr marL="342900" indent="-342900">
              <a:buFont typeface="Wingdings" panose="05000000000000000000" pitchFamily="2" charset="2"/>
              <a:buChar char="Ø"/>
            </a:pPr>
            <a:endParaRPr lang="de-DE" sz="2000" dirty="0"/>
          </a:p>
        </p:txBody>
      </p:sp>
      <p:sp>
        <p:nvSpPr>
          <p:cNvPr id="2" name="Textfeld 1">
            <a:extLst>
              <a:ext uri="{FF2B5EF4-FFF2-40B4-BE49-F238E27FC236}">
                <a16:creationId xmlns:a16="http://schemas.microsoft.com/office/drawing/2014/main" id="{CD0E4E4E-1927-D907-BE88-199E77D8BA83}"/>
              </a:ext>
            </a:extLst>
          </p:cNvPr>
          <p:cNvSpPr txBox="1"/>
          <p:nvPr/>
        </p:nvSpPr>
        <p:spPr>
          <a:xfrm>
            <a:off x="814705" y="3643887"/>
            <a:ext cx="10372876" cy="984885"/>
          </a:xfrm>
          <a:prstGeom prst="rect">
            <a:avLst/>
          </a:prstGeom>
          <a:noFill/>
        </p:spPr>
        <p:txBody>
          <a:bodyPr wrap="square" rtlCol="0">
            <a:spAutoFit/>
          </a:bodyPr>
          <a:lstStyle/>
          <a:p>
            <a:pPr marL="285750" indent="-285750">
              <a:buFont typeface="Wingdings" panose="05000000000000000000" pitchFamily="2" charset="2"/>
              <a:buChar char="Ø"/>
            </a:pPr>
            <a:r>
              <a:rPr lang="de-DE" sz="2000" dirty="0"/>
              <a:t>Grundsätzlich handelt es sich um einen </a:t>
            </a:r>
            <a:r>
              <a:rPr lang="de-DE" sz="2000" b="1" dirty="0"/>
              <a:t>versicherten Drittschaden</a:t>
            </a:r>
            <a:r>
              <a:rPr lang="de-DE" sz="2000" dirty="0"/>
              <a:t>, da auch der </a:t>
            </a:r>
            <a:r>
              <a:rPr lang="de-DE" sz="2000" b="1" dirty="0"/>
              <a:t>Pächter als Dritter </a:t>
            </a:r>
            <a:r>
              <a:rPr lang="de-DE" sz="2000" dirty="0"/>
              <a:t>im Verhältnis zum Verein angesehen wird.</a:t>
            </a:r>
          </a:p>
          <a:p>
            <a:endParaRPr lang="de-DE" dirty="0"/>
          </a:p>
        </p:txBody>
      </p:sp>
    </p:spTree>
    <p:extLst>
      <p:ext uri="{BB962C8B-B14F-4D97-AF65-F5344CB8AC3E}">
        <p14:creationId xmlns:p14="http://schemas.microsoft.com/office/powerpoint/2010/main" val="160275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6980-6A9D-FC3D-8437-45F43187BA92}"/>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47F07C0-7408-1970-8C9E-D251F2FF3AA4}"/>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00852A07-F04A-D6C9-77C9-1CCFDCA04A7B}"/>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067A286D-3881-DF52-F8BB-3B80F3EF68B3}"/>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067A286D-3881-DF52-F8BB-3B80F3EF68B3}"/>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BBC54CF4-B804-3CA0-0941-EC545B15167B}"/>
              </a:ext>
            </a:extLst>
          </p:cNvPr>
          <p:cNvSpPr txBox="1"/>
          <p:nvPr/>
        </p:nvSpPr>
        <p:spPr>
          <a:xfrm>
            <a:off x="795352" y="781118"/>
            <a:ext cx="9923961" cy="3477875"/>
          </a:xfrm>
          <a:prstGeom prst="rect">
            <a:avLst/>
          </a:prstGeom>
          <a:noFill/>
        </p:spPr>
        <p:txBody>
          <a:bodyPr wrap="square">
            <a:spAutoFit/>
          </a:bodyPr>
          <a:lstStyle/>
          <a:p>
            <a:pPr algn="ctr"/>
            <a:r>
              <a:rPr lang="de-DE" sz="2000" b="1" u="sng" dirty="0"/>
              <a:t>Der berühmte hochgeschleuderte Stein…und ist er noch so klein…</a:t>
            </a:r>
          </a:p>
          <a:p>
            <a:endParaRPr lang="de-DE" sz="2000" dirty="0"/>
          </a:p>
          <a:p>
            <a:r>
              <a:rPr lang="de-DE" sz="2000" dirty="0"/>
              <a:t>Im Rahmen von Mäharbeiten kommt es durch einen hochgeschleuderten Stein zu einem Schaden an einem zufällig vorbeifahrenden Fahrzeug.</a:t>
            </a:r>
          </a:p>
          <a:p>
            <a:endParaRPr lang="de-DE" sz="2000" dirty="0"/>
          </a:p>
          <a:p>
            <a:r>
              <a:rPr lang="de-DE" sz="2000" b="1" dirty="0"/>
              <a:t>Abwandlung:</a:t>
            </a:r>
            <a:r>
              <a:rPr lang="de-DE" sz="2000" dirty="0"/>
              <a:t> Das auf dem Vereinsparkplatz abgestellte Fahrzeug eines Gartenfreundes wird durch einen hochgeschleuderten Stein an der Seitenscheibe beschädigt. </a:t>
            </a:r>
          </a:p>
          <a:p>
            <a:endParaRPr lang="de-DE" sz="2000" dirty="0"/>
          </a:p>
          <a:p>
            <a:pPr marL="342900" indent="-342900">
              <a:buFont typeface="Wingdings" panose="05000000000000000000" pitchFamily="2" charset="2"/>
              <a:buChar char="Ø"/>
            </a:pPr>
            <a:r>
              <a:rPr lang="de-DE" sz="2000" dirty="0"/>
              <a:t>Der Geschädigte macht Reparaturkosten des Fahrzeugs geltend</a:t>
            </a:r>
          </a:p>
          <a:p>
            <a:pPr marL="342900" indent="-342900">
              <a:buFont typeface="Wingdings" panose="05000000000000000000" pitchFamily="2" charset="2"/>
              <a:buChar char="Ø"/>
            </a:pPr>
            <a:endParaRPr lang="de-DE" sz="2000" dirty="0"/>
          </a:p>
          <a:p>
            <a:pPr marL="342900" indent="-342900">
              <a:buFont typeface="Wingdings" panose="05000000000000000000" pitchFamily="2" charset="2"/>
              <a:buChar char="Ø"/>
            </a:pPr>
            <a:r>
              <a:rPr lang="de-DE" sz="2000" dirty="0"/>
              <a:t>Der Gartenfreund macht Reparaturkosten an der Fahrzeugscheibe geltend</a:t>
            </a:r>
          </a:p>
        </p:txBody>
      </p:sp>
    </p:spTree>
    <p:extLst>
      <p:ext uri="{BB962C8B-B14F-4D97-AF65-F5344CB8AC3E}">
        <p14:creationId xmlns:p14="http://schemas.microsoft.com/office/powerpoint/2010/main" val="332570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49C58-6B27-A92E-D6DB-88D03A48C00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54F1026A-78BD-00D1-B3FD-A3E315954E55}"/>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85648C5C-9D38-5E51-DA8E-49D04731AE2D}"/>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AAF1C5C4-1355-FD74-715B-AE5BC56ABE5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AAF1C5C4-1355-FD74-715B-AE5BC56ABE5D}"/>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E4B0FA91-1895-1315-C9B7-F1B96066BADA}"/>
              </a:ext>
            </a:extLst>
          </p:cNvPr>
          <p:cNvSpPr txBox="1"/>
          <p:nvPr/>
        </p:nvSpPr>
        <p:spPr>
          <a:xfrm>
            <a:off x="858248" y="573079"/>
            <a:ext cx="9923961" cy="4801314"/>
          </a:xfrm>
          <a:prstGeom prst="rect">
            <a:avLst/>
          </a:prstGeom>
          <a:noFill/>
        </p:spPr>
        <p:txBody>
          <a:bodyPr wrap="square">
            <a:spAutoFit/>
          </a:bodyPr>
          <a:lstStyle/>
          <a:p>
            <a:r>
              <a:rPr lang="de-DE" sz="1600" dirty="0"/>
              <a:t>Um den Sachverhalt prüfen und zutreffend beurteilen zu können, benötigen wir Ihre Mithilfe. Hierzu haben wir noch folgende Fragen:</a:t>
            </a:r>
          </a:p>
          <a:p>
            <a:r>
              <a:rPr lang="de-DE" sz="1600" dirty="0"/>
              <a:t> </a:t>
            </a:r>
          </a:p>
          <a:p>
            <a:pPr marL="285750" lvl="0" indent="-285750">
              <a:buFont typeface="Wingdings" panose="05000000000000000000" pitchFamily="2" charset="2"/>
              <a:buChar char="Ø"/>
            </a:pPr>
            <a:r>
              <a:rPr lang="de-DE" sz="1600" dirty="0"/>
              <a:t>Handelte es sich bei den Mäharbeiten um Arbeiten im Rahmen der Gemeinschaftsarbeit?</a:t>
            </a:r>
          </a:p>
          <a:p>
            <a:pPr marL="285750" lvl="0" indent="-285750">
              <a:buFont typeface="Wingdings" panose="05000000000000000000" pitchFamily="2" charset="2"/>
              <a:buChar char="Ø"/>
            </a:pPr>
            <a:r>
              <a:rPr lang="de-DE" sz="1600" dirty="0"/>
              <a:t>Wurden die Mäharbeiten im Verein im Vorfeld bekannt gegeben (Ausgänge im Schaukasten, etc.)?</a:t>
            </a:r>
          </a:p>
          <a:p>
            <a:pPr marL="285750" lvl="0" indent="-285750">
              <a:buFont typeface="Wingdings" panose="05000000000000000000" pitchFamily="2" charset="2"/>
              <a:buChar char="Ø"/>
            </a:pPr>
            <a:r>
              <a:rPr lang="de-DE" sz="1600" dirty="0"/>
              <a:t>In welchem Abstand erfolgten die Mäharbeiten zum geschädigten Fahrzeug?</a:t>
            </a:r>
          </a:p>
          <a:p>
            <a:pPr marL="285750" lvl="0" indent="-285750">
              <a:buFont typeface="Wingdings" panose="05000000000000000000" pitchFamily="2" charset="2"/>
              <a:buChar char="Ø"/>
            </a:pPr>
            <a:r>
              <a:rPr lang="de-DE" sz="1600" dirty="0"/>
              <a:t>Wo war das beschädigte Fahrzeug abgestellt (Parkplatz des Vereins, Seitenstreifen, o.ä.)?</a:t>
            </a:r>
          </a:p>
          <a:p>
            <a:pPr marL="285750" lvl="0" indent="-285750">
              <a:buFont typeface="Wingdings" panose="05000000000000000000" pitchFamily="2" charset="2"/>
              <a:buChar char="Ø"/>
            </a:pPr>
            <a:r>
              <a:rPr lang="de-DE" sz="1600" dirty="0"/>
              <a:t>War der/die Geschädigte Vereinsmitglied oder vereinsfremd?</a:t>
            </a:r>
          </a:p>
          <a:p>
            <a:pPr marL="285750" lvl="0" indent="-285750">
              <a:buFont typeface="Wingdings" panose="05000000000000000000" pitchFamily="2" charset="2"/>
              <a:buChar char="Ø"/>
            </a:pPr>
            <a:r>
              <a:rPr lang="de-DE" sz="1600" dirty="0"/>
              <a:t>Wurde der/die Geschädigte über die anstehenden Mäharbeiten vor Durchführung derselben informiert? </a:t>
            </a:r>
          </a:p>
          <a:p>
            <a:pPr marL="285750" lvl="0" indent="-285750">
              <a:buFont typeface="Wingdings" panose="05000000000000000000" pitchFamily="2" charset="2"/>
              <a:buChar char="Ø"/>
            </a:pPr>
            <a:r>
              <a:rPr lang="de-DE" sz="1600" dirty="0"/>
              <a:t>Wie lange befand sich das Fahrzeug schon auf dem Parkplatz, oder fuhr dieses erst während der Mäharbeiten auf den Parkplatz?</a:t>
            </a:r>
          </a:p>
          <a:p>
            <a:pPr marL="285750" lvl="0" indent="-285750">
              <a:buFont typeface="Wingdings" panose="05000000000000000000" pitchFamily="2" charset="2"/>
              <a:buChar char="Ø"/>
            </a:pPr>
            <a:r>
              <a:rPr lang="de-DE" sz="1600" dirty="0"/>
              <a:t>Wurde die zu mähende Fläche vor Beginn der Mäharbeiten auf Gegenstände, insbesondere Steine untersucht? Wenn ja, von wem?</a:t>
            </a:r>
          </a:p>
          <a:p>
            <a:pPr marL="285750" lvl="0" indent="-285750">
              <a:buFont typeface="Wingdings" panose="05000000000000000000" pitchFamily="2" charset="2"/>
              <a:buChar char="Ø"/>
            </a:pPr>
            <a:r>
              <a:rPr lang="de-DE" sz="1600" dirty="0"/>
              <a:t>Welche Gerätschaften wurden bei den Mäharbeiten verwendet?</a:t>
            </a:r>
          </a:p>
          <a:p>
            <a:pPr marL="285750" lvl="0" indent="-285750">
              <a:buFont typeface="Wingdings" panose="05000000000000000000" pitchFamily="2" charset="2"/>
              <a:buChar char="Ø"/>
            </a:pPr>
            <a:r>
              <a:rPr lang="de-DE" sz="1600" dirty="0"/>
              <a:t>War ein etwaig verwendeter Rasenmäher mit einem Fangkorb ausgestattet? (Wir bitten um Übersendung eines entsprechenden Fotos des Rasenmähers.)</a:t>
            </a:r>
          </a:p>
          <a:p>
            <a:pPr marL="285750" lvl="0" indent="-285750">
              <a:buFont typeface="Wingdings" panose="05000000000000000000" pitchFamily="2" charset="2"/>
              <a:buChar char="Ø"/>
            </a:pPr>
            <a:r>
              <a:rPr lang="de-DE" sz="1600" dirty="0"/>
              <a:t>Sind Zeugen vorhanden (vollständiger Name und Privatanschrift / kurze schriftliche Stellungnahme der Zeugen)?</a:t>
            </a:r>
          </a:p>
          <a:p>
            <a:r>
              <a:rPr lang="de-DE" dirty="0"/>
              <a:t> </a:t>
            </a:r>
          </a:p>
        </p:txBody>
      </p:sp>
    </p:spTree>
    <p:extLst>
      <p:ext uri="{BB962C8B-B14F-4D97-AF65-F5344CB8AC3E}">
        <p14:creationId xmlns:p14="http://schemas.microsoft.com/office/powerpoint/2010/main" val="2297503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2F3B2-4C7A-4BD4-1D5F-7C9DB0378061}"/>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7BC052A0-E30D-9D91-5C71-2284B4E3985D}"/>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C2A048BA-E139-2C37-255F-436D604C59FF}"/>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FF5923C-52B8-2664-020F-DE3B23E3E3CC}"/>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FF5923C-52B8-2664-020F-DE3B23E3E3CC}"/>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DC266300-7325-D166-9B47-2EDFFE8CC253}"/>
              </a:ext>
            </a:extLst>
          </p:cNvPr>
          <p:cNvSpPr txBox="1"/>
          <p:nvPr/>
        </p:nvSpPr>
        <p:spPr>
          <a:xfrm>
            <a:off x="945507" y="515023"/>
            <a:ext cx="9923961" cy="4401205"/>
          </a:xfrm>
          <a:prstGeom prst="rect">
            <a:avLst/>
          </a:prstGeom>
          <a:noFill/>
        </p:spPr>
        <p:txBody>
          <a:bodyPr wrap="square">
            <a:spAutoFit/>
          </a:bodyPr>
          <a:lstStyle/>
          <a:p>
            <a:pPr algn="ctr"/>
            <a:r>
              <a:rPr lang="de-DE" sz="2000" b="1" u="sng" dirty="0"/>
              <a:t>Der Bierwagenfall</a:t>
            </a:r>
          </a:p>
          <a:p>
            <a:endParaRPr lang="de-DE" sz="2000" dirty="0"/>
          </a:p>
          <a:p>
            <a:r>
              <a:rPr lang="de-DE" sz="2000" dirty="0"/>
              <a:t>Ein Kleingartenverein mietet für ein Sommerfest einen Bierwagen (Anhänger) bei einem örtlichen Anbieter an.</a:t>
            </a:r>
          </a:p>
          <a:p>
            <a:endParaRPr lang="de-DE" sz="2000" dirty="0"/>
          </a:p>
          <a:p>
            <a:r>
              <a:rPr lang="de-DE" sz="2000" dirty="0"/>
              <a:t>Nachdem das Vereinsfest beendet ist, schieben die Mitglieder diesen Anhänger von der Wiese auf der er zu Verkaufszwecken stand auf den Parkplatz der Kleingartenanlage, damit der Vermieter den Bierwagen abholen kann.</a:t>
            </a:r>
          </a:p>
          <a:p>
            <a:endParaRPr lang="de-DE" sz="2000" dirty="0"/>
          </a:p>
          <a:p>
            <a:r>
              <a:rPr lang="de-DE" sz="2000" dirty="0"/>
              <a:t>Hierbei wird der Bierwagen im Dachbereich beschädigt, da er auf der einen Seite mit der Dachrinne einer Laube kollidiert und auf der anderen Seite mit den (scharfkantigen) Ästen eines eigens eingekürzten Baumes.</a:t>
            </a:r>
          </a:p>
          <a:p>
            <a:endParaRPr lang="de-DE" sz="2000" dirty="0"/>
          </a:p>
          <a:p>
            <a:pPr marL="342900" indent="-342900">
              <a:buFont typeface="Wingdings" panose="05000000000000000000" pitchFamily="2" charset="2"/>
              <a:buChar char="Ø"/>
            </a:pPr>
            <a:r>
              <a:rPr lang="de-DE" sz="2000" dirty="0"/>
              <a:t>Der Vermieter macht die Reparaturkosten am Bierwagen geltend.</a:t>
            </a:r>
          </a:p>
        </p:txBody>
      </p:sp>
    </p:spTree>
    <p:extLst>
      <p:ext uri="{BB962C8B-B14F-4D97-AF65-F5344CB8AC3E}">
        <p14:creationId xmlns:p14="http://schemas.microsoft.com/office/powerpoint/2010/main" val="1519852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6BCA7-B3A0-0848-7E3E-2ECDE9528305}"/>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3177559B-E478-E466-EA93-DC7638BB75C7}"/>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A5B238FA-FDC9-F633-C50F-58E58A88D962}"/>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56CC25FD-AB93-A147-24EE-8404FAEE7F29}"/>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56CC25FD-AB93-A147-24EE-8404FAEE7F29}"/>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D39F2651-F93C-E53A-BDE1-D38CF4A911F9}"/>
              </a:ext>
            </a:extLst>
          </p:cNvPr>
          <p:cNvSpPr txBox="1"/>
          <p:nvPr/>
        </p:nvSpPr>
        <p:spPr>
          <a:xfrm>
            <a:off x="814704" y="287639"/>
            <a:ext cx="10259696" cy="5262979"/>
          </a:xfrm>
          <a:prstGeom prst="rect">
            <a:avLst/>
          </a:prstGeom>
          <a:noFill/>
        </p:spPr>
        <p:txBody>
          <a:bodyPr wrap="square">
            <a:spAutoFit/>
          </a:bodyPr>
          <a:lstStyle/>
          <a:p>
            <a:r>
              <a:rPr lang="de-DE" sz="1400" dirty="0"/>
              <a:t>Der geschilderte Lebenssachverhalt unterfällt dem </a:t>
            </a:r>
            <a:r>
              <a:rPr lang="de-DE" sz="1400" b="1" dirty="0"/>
              <a:t>Ausschluss</a:t>
            </a:r>
            <a:r>
              <a:rPr lang="de-DE" sz="1400" dirty="0"/>
              <a:t>, der </a:t>
            </a:r>
            <a:r>
              <a:rPr lang="de-DE" sz="1400" b="1" dirty="0"/>
              <a:t>sog. kleinen Benzinklausel</a:t>
            </a:r>
            <a:r>
              <a:rPr lang="de-DE" sz="1400" dirty="0"/>
              <a:t>. </a:t>
            </a:r>
          </a:p>
          <a:p>
            <a:endParaRPr lang="de-DE" sz="1400" dirty="0"/>
          </a:p>
          <a:p>
            <a:r>
              <a:rPr lang="de-DE" sz="1400" dirty="0"/>
              <a:t>D.h. wird ein </a:t>
            </a:r>
            <a:r>
              <a:rPr lang="de-DE" sz="1400" b="1" dirty="0"/>
              <a:t>Fahrzeug (auch ein Anhänger) </a:t>
            </a:r>
            <a:r>
              <a:rPr lang="de-DE" sz="1400" dirty="0"/>
              <a:t>- und sei es wie hier von Hand - bewegt und kommt es hierdurch zu einem Schaden, ist dies </a:t>
            </a:r>
            <a:r>
              <a:rPr lang="de-DE" sz="1400" b="1" dirty="0"/>
              <a:t>nicht</a:t>
            </a:r>
            <a:r>
              <a:rPr lang="de-DE" sz="1400" dirty="0"/>
              <a:t> über die Haftpflichtversicherung versichert.</a:t>
            </a:r>
          </a:p>
          <a:p>
            <a:r>
              <a:rPr lang="de-DE" sz="1400" dirty="0"/>
              <a:t> </a:t>
            </a:r>
          </a:p>
          <a:p>
            <a:r>
              <a:rPr lang="de-DE" sz="1400" dirty="0"/>
              <a:t>Eine Leistung aufgrund des geschilderten Geschehensablaufens ist nach </a:t>
            </a:r>
            <a:r>
              <a:rPr lang="de-DE" sz="1400" b="1" dirty="0"/>
              <a:t>H 2.1 der Besonderen Bedingungen und Risikobeschreibungen (BBR) ausgeschlossen </a:t>
            </a:r>
            <a:r>
              <a:rPr lang="de-DE" sz="1400" dirty="0"/>
              <a:t>und auch nach dem Merkblatt </a:t>
            </a:r>
            <a:r>
              <a:rPr lang="de-DE" sz="1400" b="1" dirty="0"/>
              <a:t>nicht versichert</a:t>
            </a:r>
            <a:r>
              <a:rPr lang="de-DE" sz="1400" dirty="0"/>
              <a:t>. </a:t>
            </a:r>
          </a:p>
          <a:p>
            <a:endParaRPr lang="de-DE" sz="1400" dirty="0"/>
          </a:p>
          <a:p>
            <a:r>
              <a:rPr lang="de-DE" sz="1400" dirty="0"/>
              <a:t>Dieser Passus lautet:</a:t>
            </a:r>
          </a:p>
          <a:p>
            <a:pPr lvl="1"/>
            <a:r>
              <a:rPr lang="de-DE" sz="1400" i="1" dirty="0"/>
              <a:t>„2.1. Nicht versichert ist die Haftpflicht für einen vom Versicherungsnehmer, einer versicherten Person oder eine von ihnen beauftragte oder bestellte Person durch den Gebrauch eines Kfz oder Kraftfahrzeuganhängers verursachten Schaden."</a:t>
            </a:r>
          </a:p>
          <a:p>
            <a:endParaRPr lang="de-DE" sz="1400" i="1" dirty="0"/>
          </a:p>
          <a:p>
            <a:r>
              <a:rPr lang="de-DE" sz="1400" dirty="0"/>
              <a:t>Nach Rechtsprechung des Bundesgerichtshofs ist die kleine Benzinklausel als Ausschlussklausel grundsätzlich eng und nicht weiter auszulegen, als es ihr Sinn unter Beachtung ihres wirtschaftlichen Zwecks und der gewählten Ausdrucksweise erfordert.</a:t>
            </a:r>
          </a:p>
          <a:p>
            <a:endParaRPr lang="de-DE" sz="1400" dirty="0"/>
          </a:p>
          <a:p>
            <a:r>
              <a:rPr lang="de-DE" sz="1400" dirty="0"/>
              <a:t>Bei dem Schadensfall hat sich gerade das </a:t>
            </a:r>
            <a:r>
              <a:rPr lang="de-DE" sz="1400" b="1" dirty="0"/>
              <a:t>spezifische Gebrauchsrisiko des Anhängers </a:t>
            </a:r>
            <a:r>
              <a:rPr lang="de-DE" sz="1400" dirty="0"/>
              <a:t>verwirklicht. Denn zu dem zweckentsprechenden und </a:t>
            </a:r>
            <a:r>
              <a:rPr lang="de-DE" sz="1400" b="1" dirty="0"/>
              <a:t>typischen Gebrauch eines solchen Anhängers gehört </a:t>
            </a:r>
            <a:r>
              <a:rPr lang="de-DE" sz="1400" dirty="0"/>
              <a:t>nicht nur dessen </a:t>
            </a:r>
            <a:r>
              <a:rPr lang="de-DE" sz="1400" dirty="0" err="1"/>
              <a:t>Inbewegungsetzen</a:t>
            </a:r>
            <a:r>
              <a:rPr lang="de-DE" sz="1400" dirty="0"/>
              <a:t> mit dem Ziel, ihn an ein Kraftfahrzeug anzuhängen, sondern dessen </a:t>
            </a:r>
            <a:r>
              <a:rPr lang="de-DE" sz="1400" b="1" dirty="0" err="1"/>
              <a:t>Inbewegungsetzen</a:t>
            </a:r>
            <a:r>
              <a:rPr lang="de-DE" sz="1400" b="1" dirty="0"/>
              <a:t> im Allgemeinen</a:t>
            </a:r>
            <a:r>
              <a:rPr lang="de-DE" sz="1400" dirty="0"/>
              <a:t>. Insoweit ist der hier vorliegende Sachverhalt vergleichbar mit dem ebenfalls unter die Benzinklausel fallenden Rangieren mit einem PKW. Das sich hierbei auswirkende spezifische Fahrzeugrisiko des Anhängers liegt darin, dass er auf Rädern steht, was abhängig von der jeweiligen Gelände­neigung auch zu einem selbstständigen (Weiter-) Rollen führen kann. Eben dieses Risiko hat sich hier realisiert, indem der - in unmittelbarem zeitlichen und örtlichen Zusammenhang mit dem </a:t>
            </a:r>
            <a:r>
              <a:rPr lang="de-DE" sz="1400" dirty="0" err="1"/>
              <a:t>Inbewegungsetzen</a:t>
            </a:r>
            <a:r>
              <a:rPr lang="de-DE" sz="1400" dirty="0"/>
              <a:t> durch die Vereinsmitglieder - geschobene Anhänger mit einem Ast und der Regenrinne kollidierte, bzw. dort entlang schrammte und den Wagen beschädigte (zuletzt LG Freiburg 14 0 308/22). </a:t>
            </a:r>
            <a:endParaRPr lang="de-DE" sz="2000" dirty="0"/>
          </a:p>
        </p:txBody>
      </p:sp>
    </p:spTree>
    <p:extLst>
      <p:ext uri="{BB962C8B-B14F-4D97-AF65-F5344CB8AC3E}">
        <p14:creationId xmlns:p14="http://schemas.microsoft.com/office/powerpoint/2010/main" val="4045588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3EAC-82D2-007F-EB4A-EE7B7763C78F}"/>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8CD61C9-C095-5D53-A9FC-794DC03D6824}"/>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7348C645-924B-81EC-49B4-62AA68565129}"/>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EF21D484-6610-EDBD-0493-1BF85033E238}"/>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EF21D484-6610-EDBD-0493-1BF85033E238}"/>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647D35FB-5704-495F-AAF1-C31E0F887195}"/>
              </a:ext>
            </a:extLst>
          </p:cNvPr>
          <p:cNvSpPr txBox="1"/>
          <p:nvPr/>
        </p:nvSpPr>
        <p:spPr>
          <a:xfrm>
            <a:off x="901789" y="403747"/>
            <a:ext cx="9923961" cy="5293757"/>
          </a:xfrm>
          <a:prstGeom prst="rect">
            <a:avLst/>
          </a:prstGeom>
          <a:noFill/>
        </p:spPr>
        <p:txBody>
          <a:bodyPr wrap="square">
            <a:spAutoFit/>
          </a:bodyPr>
          <a:lstStyle/>
          <a:p>
            <a:endParaRPr lang="de-DE" sz="1400" dirty="0"/>
          </a:p>
          <a:p>
            <a:r>
              <a:rPr lang="de-DE" sz="1600" dirty="0"/>
              <a:t>Die handelnden Vereinsmitglieder waren auch Führer des Anhängers im Sinne von H 2.1. BBR. </a:t>
            </a:r>
          </a:p>
          <a:p>
            <a:endParaRPr lang="de-DE" sz="1600" dirty="0"/>
          </a:p>
          <a:p>
            <a:r>
              <a:rPr lang="de-DE" sz="1600" dirty="0"/>
              <a:t>Der Begriff des Führers ist in diesem Zusammenhang auf der Grundlage des § 10 II AKB zu definieren. Da heute der Fahrzeuggebrauch und nicht der engere Begriff des Betriebs (i.S.v. § 7 StVG) für § 10 AKB maßgeblich ist, ist auch das Merkmal der Tätigkeit als Fahrer nicht mehr entsprechend eingeschränkt (OLG Karlsruhe, Urteil vom 28. April 2005 - 19 U 33/05 -, </a:t>
            </a:r>
            <a:r>
              <a:rPr lang="de-DE" sz="1600" dirty="0" err="1"/>
              <a:t>Rn</a:t>
            </a:r>
            <a:r>
              <a:rPr lang="de-DE" sz="1600" dirty="0"/>
              <a:t>. 30, </a:t>
            </a:r>
            <a:r>
              <a:rPr lang="de-DE" sz="1600" dirty="0" err="1"/>
              <a:t>juris</a:t>
            </a:r>
            <a:r>
              <a:rPr lang="de-DE" sz="1600" dirty="0"/>
              <a:t>). Führer eines Fahrzeugs ist daher jede Person, die das Fahrzeug nach den oben dargelegten Kriterien gebraucht.</a:t>
            </a:r>
          </a:p>
          <a:p>
            <a:r>
              <a:rPr lang="de-DE" sz="1600" dirty="0"/>
              <a:t> </a:t>
            </a:r>
          </a:p>
          <a:p>
            <a:r>
              <a:rPr lang="de-DE" sz="1600" dirty="0"/>
              <a:t>Die Anwendung der „Benzinklausel" scheitert auch nicht daran, dass im vorliegenden Fall der Schaden an dem geführten Fahrzeug selbst eingetreten ist und derartige Schäden von der Kfz­-Haftpflichtversicherung in der Regel ausgenommen sind. </a:t>
            </a:r>
          </a:p>
          <a:p>
            <a:endParaRPr lang="de-DE" sz="1600" dirty="0"/>
          </a:p>
          <a:p>
            <a:r>
              <a:rPr lang="de-DE" sz="1600" dirty="0"/>
              <a:t>Denn abzugrenzen ist danach, ob sich der Art nach ein Risiko der Privat- </a:t>
            </a:r>
            <a:r>
              <a:rPr lang="de-DE" sz="1600" b="1" u="sng" dirty="0"/>
              <a:t>oder</a:t>
            </a:r>
            <a:r>
              <a:rPr lang="de-DE" sz="1600" dirty="0"/>
              <a:t> der Kfz-Haftpflichtversicherung verwirklicht hat. </a:t>
            </a:r>
          </a:p>
          <a:p>
            <a:endParaRPr lang="de-DE" sz="1600" dirty="0"/>
          </a:p>
          <a:p>
            <a:r>
              <a:rPr lang="de-DE" sz="1600" dirty="0"/>
              <a:t>Auch eine mögliche Versagung des Versicherungsschutzes innerhalb der Kfz-Haftpflichtversicherung führt daher nicht dazu, dass zur Vermeidung einer Deckungslücke der Schaden deswegen in den Bereich der Privathaftpflichtversicherung fällt (vgl. BGH, Urteil vom 16. Oktober 1991-IV ZR 257 /90 -, </a:t>
            </a:r>
            <a:r>
              <a:rPr lang="de-DE" sz="1600" dirty="0" err="1"/>
              <a:t>Rn</a:t>
            </a:r>
            <a:r>
              <a:rPr lang="de-DE" sz="1600" dirty="0"/>
              <a:t>. 13, </a:t>
            </a:r>
            <a:r>
              <a:rPr lang="de-DE" sz="1600" dirty="0" err="1"/>
              <a:t>juris</a:t>
            </a:r>
            <a:r>
              <a:rPr lang="de-DE" sz="1600" dirty="0"/>
              <a:t>; LG Duisburg, Urteil vom 5. Juli 2006 -11 O 105/05 -, </a:t>
            </a:r>
            <a:r>
              <a:rPr lang="de-DE" sz="1600" dirty="0" err="1"/>
              <a:t>juris</a:t>
            </a:r>
            <a:r>
              <a:rPr lang="de-DE" sz="1600" dirty="0"/>
              <a:t>).</a:t>
            </a:r>
          </a:p>
          <a:p>
            <a:endParaRPr lang="de-DE" sz="2000" dirty="0"/>
          </a:p>
        </p:txBody>
      </p:sp>
    </p:spTree>
    <p:extLst>
      <p:ext uri="{BB962C8B-B14F-4D97-AF65-F5344CB8AC3E}">
        <p14:creationId xmlns:p14="http://schemas.microsoft.com/office/powerpoint/2010/main" val="4135719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408A-7763-D69F-A6FE-09079E15B9AE}"/>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8AEB5401-A303-D649-694D-1DA799BDC16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96DCB45D-5BFB-E77D-10B9-4BDAE63997D2}"/>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6E0AD169-ACD3-55AF-EDCB-50B73438C97E}"/>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6E0AD169-ACD3-55AF-EDCB-50B73438C97E}"/>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5392D00E-5FB1-DE3E-2B6D-ADE512591260}"/>
              </a:ext>
            </a:extLst>
          </p:cNvPr>
          <p:cNvSpPr txBox="1"/>
          <p:nvPr/>
        </p:nvSpPr>
        <p:spPr>
          <a:xfrm>
            <a:off x="1134019" y="396864"/>
            <a:ext cx="9923961" cy="3477875"/>
          </a:xfrm>
          <a:prstGeom prst="rect">
            <a:avLst/>
          </a:prstGeom>
          <a:noFill/>
        </p:spPr>
        <p:txBody>
          <a:bodyPr wrap="square">
            <a:spAutoFit/>
          </a:bodyPr>
          <a:lstStyle/>
          <a:p>
            <a:pPr algn="ctr"/>
            <a:r>
              <a:rPr lang="de-DE" sz="2000" b="1" u="sng" dirty="0"/>
              <a:t>Das heruntergeladene Bild aus dem Internet </a:t>
            </a:r>
          </a:p>
          <a:p>
            <a:endParaRPr lang="de-DE" sz="2000" dirty="0"/>
          </a:p>
          <a:p>
            <a:r>
              <a:rPr lang="de-DE" sz="2000" dirty="0"/>
              <a:t>Der Verein möchte auf seiner Internetseite einen Ostergruß für die Vereinsmitglieder veröffentlichen.</a:t>
            </a:r>
          </a:p>
          <a:p>
            <a:endParaRPr lang="de-DE" sz="2000" dirty="0"/>
          </a:p>
          <a:p>
            <a:r>
              <a:rPr lang="de-DE" sz="2000" dirty="0"/>
              <a:t>Hierzu lädt er ein Foto aus dem Internet herunter und veröffentlicht dieses sowohl in einem Rundschreiben als auch auf der Internetseite des Vereins…</a:t>
            </a:r>
          </a:p>
          <a:p>
            <a:endParaRPr lang="de-DE" sz="2000" dirty="0"/>
          </a:p>
          <a:p>
            <a:pPr marL="342900" indent="-342900">
              <a:buFont typeface="Wingdings" panose="05000000000000000000" pitchFamily="2" charset="2"/>
              <a:buChar char="Ø"/>
            </a:pPr>
            <a:r>
              <a:rPr lang="de-DE" sz="2000" dirty="0"/>
              <a:t>Der Fotograf nimmt den Verein nunmehr wegen Urheberrechtsverletzung auf fiktive Lizenzgebühren und Schadensersatz aus Urheberpersönlichkeitsrechtsverletzung in Anspruch</a:t>
            </a:r>
            <a:endParaRPr lang="de-DE" sz="2000" b="1" dirty="0">
              <a:latin typeface="Quicksand"/>
            </a:endParaRPr>
          </a:p>
        </p:txBody>
      </p:sp>
      <p:sp>
        <p:nvSpPr>
          <p:cNvPr id="2" name="Textfeld 1">
            <a:extLst>
              <a:ext uri="{FF2B5EF4-FFF2-40B4-BE49-F238E27FC236}">
                <a16:creationId xmlns:a16="http://schemas.microsoft.com/office/drawing/2014/main" id="{A9A4902C-8F21-0773-E1BD-440FE0A9BE20}"/>
              </a:ext>
            </a:extLst>
          </p:cNvPr>
          <p:cNvSpPr txBox="1"/>
          <p:nvPr/>
        </p:nvSpPr>
        <p:spPr>
          <a:xfrm>
            <a:off x="1134019" y="4206780"/>
            <a:ext cx="10240197" cy="1015663"/>
          </a:xfrm>
          <a:prstGeom prst="rect">
            <a:avLst/>
          </a:prstGeom>
          <a:noFill/>
        </p:spPr>
        <p:txBody>
          <a:bodyPr wrap="square" rtlCol="0">
            <a:spAutoFit/>
          </a:bodyPr>
          <a:lstStyle/>
          <a:p>
            <a:pPr marL="285750" indent="-285750">
              <a:buFont typeface="Wingdings" panose="05000000000000000000" pitchFamily="2" charset="2"/>
              <a:buChar char="Ø"/>
            </a:pPr>
            <a:r>
              <a:rPr lang="de-DE" sz="2000" dirty="0"/>
              <a:t>Es liegt ein </a:t>
            </a:r>
            <a:r>
              <a:rPr lang="de-DE" sz="2000" b="1" dirty="0"/>
              <a:t>Grenzfall </a:t>
            </a:r>
            <a:r>
              <a:rPr lang="de-DE" sz="2000" dirty="0"/>
              <a:t>vor: Einerseits handelt es sich um einen </a:t>
            </a:r>
            <a:r>
              <a:rPr lang="de-DE" sz="2000" b="1" dirty="0"/>
              <a:t>Schadensersatzanspruch wegen Persönlichkeitsurheberrechtsverletzung </a:t>
            </a:r>
            <a:r>
              <a:rPr lang="de-DE" sz="2000" dirty="0"/>
              <a:t>vor, andererseits stellen die fiktiven </a:t>
            </a:r>
            <a:r>
              <a:rPr lang="de-DE" sz="2000" b="1" dirty="0"/>
              <a:t>Lizenzgebühren einen Vermögensschaden</a:t>
            </a:r>
            <a:r>
              <a:rPr lang="de-DE" sz="2000" dirty="0"/>
              <a:t> dar</a:t>
            </a:r>
          </a:p>
        </p:txBody>
      </p:sp>
    </p:spTree>
    <p:extLst>
      <p:ext uri="{BB962C8B-B14F-4D97-AF65-F5344CB8AC3E}">
        <p14:creationId xmlns:p14="http://schemas.microsoft.com/office/powerpoint/2010/main" val="12215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64C11-4333-EB6F-92F2-2D85399EC8E3}"/>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99ECDAC0-519F-F4BF-AEDF-A49452A43099}"/>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E6F36E2D-BAF3-2D8F-D678-E232237182B6}"/>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AA85B160-AF4D-15C3-716F-440F689045E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AA85B160-AF4D-15C3-716F-440F689045E4}"/>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253ECE00-DD4E-16BE-6504-19104FED7E54}"/>
              </a:ext>
            </a:extLst>
          </p:cNvPr>
          <p:cNvSpPr txBox="1"/>
          <p:nvPr/>
        </p:nvSpPr>
        <p:spPr>
          <a:xfrm>
            <a:off x="1187238" y="588207"/>
            <a:ext cx="9923961" cy="3170099"/>
          </a:xfrm>
          <a:prstGeom prst="rect">
            <a:avLst/>
          </a:prstGeom>
          <a:noFill/>
        </p:spPr>
        <p:txBody>
          <a:bodyPr wrap="square">
            <a:spAutoFit/>
          </a:bodyPr>
          <a:lstStyle/>
          <a:p>
            <a:pPr algn="ctr"/>
            <a:r>
              <a:rPr lang="de-DE" sz="2000" b="1" u="sng" dirty="0"/>
              <a:t>Die vergessene Buchung</a:t>
            </a:r>
          </a:p>
          <a:p>
            <a:endParaRPr lang="de-DE" sz="2000" dirty="0"/>
          </a:p>
          <a:p>
            <a:r>
              <a:rPr lang="de-DE" sz="2000" dirty="0"/>
              <a:t>Der Verein vermietet in unregelmäßigen Abständen das Vereinsheim an Vereinsmitglieder und Vereinsfremde für Familienfeiern. Das Vereinsheim wurde an einem Tag versehentlich doppelt vermietet, da die erste Buchung nicht im Kalender eingetragen worden ist.</a:t>
            </a:r>
          </a:p>
          <a:p>
            <a:pPr marL="342900" indent="-342900">
              <a:buFont typeface="Wingdings" panose="05000000000000000000" pitchFamily="2" charset="2"/>
              <a:buChar char="Ø"/>
            </a:pPr>
            <a:endParaRPr lang="de-DE" sz="2000" dirty="0"/>
          </a:p>
          <a:p>
            <a:pPr marL="342900" indent="-342900">
              <a:buFont typeface="Wingdings" panose="05000000000000000000" pitchFamily="2" charset="2"/>
              <a:buChar char="Ø"/>
            </a:pPr>
            <a:r>
              <a:rPr lang="de-DE" sz="2000" dirty="0"/>
              <a:t>Die Gruppe, die das Vereinsheim nicht nutzen konnte, hält nunmehr die angefallenen zusätzlichen Kosten (für die Anmietung anderer Räumlichkeiten und das Catering) dem Verein in Rechnung.</a:t>
            </a:r>
            <a:endParaRPr lang="de-DE" sz="2000" b="1" dirty="0">
              <a:latin typeface="Quicksand"/>
            </a:endParaRPr>
          </a:p>
        </p:txBody>
      </p:sp>
      <p:sp>
        <p:nvSpPr>
          <p:cNvPr id="2" name="Textfeld 1">
            <a:extLst>
              <a:ext uri="{FF2B5EF4-FFF2-40B4-BE49-F238E27FC236}">
                <a16:creationId xmlns:a16="http://schemas.microsoft.com/office/drawing/2014/main" id="{B281EB55-8575-8D2C-BE4A-E47202D853D4}"/>
              </a:ext>
            </a:extLst>
          </p:cNvPr>
          <p:cNvSpPr txBox="1"/>
          <p:nvPr/>
        </p:nvSpPr>
        <p:spPr>
          <a:xfrm>
            <a:off x="1187238" y="4090182"/>
            <a:ext cx="9708325" cy="1323439"/>
          </a:xfrm>
          <a:prstGeom prst="rect">
            <a:avLst/>
          </a:prstGeom>
          <a:noFill/>
        </p:spPr>
        <p:txBody>
          <a:bodyPr wrap="square" rtlCol="0">
            <a:spAutoFit/>
          </a:bodyPr>
          <a:lstStyle/>
          <a:p>
            <a:pPr marL="285750" indent="-285750">
              <a:buFont typeface="Wingdings" panose="05000000000000000000" pitchFamily="2" charset="2"/>
              <a:buChar char="Ø"/>
            </a:pPr>
            <a:r>
              <a:rPr lang="de-DE" sz="2000" dirty="0"/>
              <a:t>Für den geltend gemachten reinen Vermögensschaden besteht </a:t>
            </a:r>
            <a:r>
              <a:rPr lang="de-DE" sz="2000" b="1" dirty="0"/>
              <a:t>Versicherungsschutz </a:t>
            </a:r>
            <a:r>
              <a:rPr lang="de-DE" sz="2000" dirty="0"/>
              <a:t>über die </a:t>
            </a:r>
            <a:r>
              <a:rPr lang="de-DE" sz="2000" b="1" dirty="0"/>
              <a:t>VSH</a:t>
            </a:r>
            <a:r>
              <a:rPr lang="de-DE" sz="2000" dirty="0"/>
              <a:t>, da es sich nicht um einen Personen- oder/und Sachschaden handelt und dieser einen Schadensersatzanspruch eines Dritten darstellt.</a:t>
            </a:r>
          </a:p>
        </p:txBody>
      </p:sp>
    </p:spTree>
    <p:extLst>
      <p:ext uri="{BB962C8B-B14F-4D97-AF65-F5344CB8AC3E}">
        <p14:creationId xmlns:p14="http://schemas.microsoft.com/office/powerpoint/2010/main" val="286558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1E40-708F-93C5-0F20-52BFA7387DB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4E42770-1763-8110-AB04-45E3CE970A5B}"/>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8A593F27-3F99-2993-ADDD-76A068B4308D}"/>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9264746F-02E9-4EF4-9ABE-8D7DE00118D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9264746F-02E9-4EF4-9ABE-8D7DE00118D4}"/>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8C366D4D-518E-E500-CEC4-67771DBAF49B}"/>
              </a:ext>
            </a:extLst>
          </p:cNvPr>
          <p:cNvSpPr txBox="1"/>
          <p:nvPr/>
        </p:nvSpPr>
        <p:spPr>
          <a:xfrm>
            <a:off x="945507" y="235026"/>
            <a:ext cx="9923961" cy="5016758"/>
          </a:xfrm>
          <a:prstGeom prst="rect">
            <a:avLst/>
          </a:prstGeom>
          <a:noFill/>
        </p:spPr>
        <p:txBody>
          <a:bodyPr wrap="square">
            <a:spAutoFit/>
          </a:bodyPr>
          <a:lstStyle/>
          <a:p>
            <a:pPr algn="ctr"/>
            <a:r>
              <a:rPr lang="de-DE" sz="2000" b="1" u="sng" dirty="0"/>
              <a:t>Gut gemeint ist nicht immer gut gemacht…</a:t>
            </a:r>
          </a:p>
          <a:p>
            <a:endParaRPr lang="de-DE" sz="2000" dirty="0"/>
          </a:p>
          <a:p>
            <a:r>
              <a:rPr lang="de-DE" sz="2000" dirty="0"/>
              <a:t>Auf einem unmittelbar an das Vereinsgelände angrenzenden Festplatz findet eine örtliche Kirmes statt. Auf dem Vereinsgelände verkauft der Verein vorwiegend für Vereinsmitglieder Getränke aus Flaschen.</a:t>
            </a:r>
          </a:p>
          <a:p>
            <a:pPr marL="342900" indent="-342900">
              <a:buFont typeface="Wingdings" panose="05000000000000000000" pitchFamily="2" charset="2"/>
              <a:buChar char="Ø"/>
            </a:pPr>
            <a:endParaRPr lang="de-DE" sz="2000" dirty="0"/>
          </a:p>
          <a:p>
            <a:r>
              <a:rPr lang="de-DE" sz="2000" dirty="0"/>
              <a:t>Das Tor zum Vereinsgelände steht offen, sodass auch Besucher der angrenzenden Kirmes auf das Vereinsgelände gelangen können. Auch an diese verkauft der Verein unter anderem alkoholische Getränke.</a:t>
            </a:r>
          </a:p>
          <a:p>
            <a:endParaRPr lang="de-DE" sz="2000" dirty="0"/>
          </a:p>
          <a:p>
            <a:pPr marL="342900" indent="-342900">
              <a:buFont typeface="Wingdings" panose="05000000000000000000" pitchFamily="2" charset="2"/>
              <a:buChar char="Ø"/>
            </a:pPr>
            <a:r>
              <a:rPr lang="de-DE" sz="2000" dirty="0"/>
              <a:t>Nunmehr sieht sich der Verein einer Anhörung zu einer Ordnungswidrigkeit wegen Verstoßes gegen das Gaststättengesetz (keine Konzession zum Getränkeverkauf) und einem Ordnungsgeld ausgesetzt.</a:t>
            </a:r>
          </a:p>
          <a:p>
            <a:endParaRPr lang="de-DE" sz="2000" dirty="0"/>
          </a:p>
          <a:p>
            <a:pPr marL="342900" indent="-342900">
              <a:buFont typeface="Wingdings" panose="05000000000000000000" pitchFamily="2" charset="2"/>
              <a:buChar char="Ø"/>
            </a:pPr>
            <a:r>
              <a:rPr lang="de-DE" sz="2000" dirty="0"/>
              <a:t>Der Verein fragt an, ob Versicherungsschutz über die Vermögensschadenhaftpflichtversicherung besteht?</a:t>
            </a:r>
          </a:p>
        </p:txBody>
      </p:sp>
    </p:spTree>
    <p:extLst>
      <p:ext uri="{BB962C8B-B14F-4D97-AF65-F5344CB8AC3E}">
        <p14:creationId xmlns:p14="http://schemas.microsoft.com/office/powerpoint/2010/main" val="2415177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30C95-E551-EBB8-B005-86799167DC3E}"/>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8D0B0E3C-D1E5-9D23-D8E2-010AC79C2850}"/>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A0041FBE-E608-6856-AA36-8C1ACE78E199}"/>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89636EA3-0088-98B5-BFEA-4672C2BC3147}"/>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89636EA3-0088-98B5-BFEA-4672C2BC3147}"/>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B62F6DBB-230A-87E8-4D43-6826E59D77A8}"/>
              </a:ext>
            </a:extLst>
          </p:cNvPr>
          <p:cNvSpPr txBox="1"/>
          <p:nvPr/>
        </p:nvSpPr>
        <p:spPr>
          <a:xfrm>
            <a:off x="1040190" y="194748"/>
            <a:ext cx="9923961" cy="2246769"/>
          </a:xfrm>
          <a:prstGeom prst="rect">
            <a:avLst/>
          </a:prstGeom>
          <a:noFill/>
        </p:spPr>
        <p:txBody>
          <a:bodyPr wrap="square">
            <a:spAutoFit/>
          </a:bodyPr>
          <a:lstStyle/>
          <a:p>
            <a:pPr algn="ctr"/>
            <a:r>
              <a:rPr lang="de-DE" sz="2000" b="1" u="sng" dirty="0"/>
              <a:t>Gut gemeint ist nicht immer gut gemacht…</a:t>
            </a:r>
          </a:p>
          <a:p>
            <a:endParaRPr lang="de-DE" sz="2000" dirty="0"/>
          </a:p>
          <a:p>
            <a:r>
              <a:rPr lang="de-DE" sz="2000" b="1" u="sng" dirty="0"/>
              <a:t>Lösung:</a:t>
            </a:r>
          </a:p>
          <a:p>
            <a:endParaRPr lang="de-DE" sz="2000" dirty="0"/>
          </a:p>
          <a:p>
            <a:pPr marL="342900" indent="-342900">
              <a:buFont typeface="Wingdings" panose="05000000000000000000" pitchFamily="2" charset="2"/>
              <a:buChar char="Ø"/>
            </a:pPr>
            <a:r>
              <a:rPr lang="de-DE" sz="2000" dirty="0"/>
              <a:t>Für diesen Fall besteht </a:t>
            </a:r>
            <a:r>
              <a:rPr lang="de-DE" sz="2000" b="1" dirty="0"/>
              <a:t>kein Versicherungsschutz </a:t>
            </a:r>
            <a:r>
              <a:rPr lang="de-DE" sz="2000" dirty="0"/>
              <a:t>über die VSH, da es sich bei dem zu erwartenden </a:t>
            </a:r>
            <a:r>
              <a:rPr lang="de-DE" sz="2000" b="1" dirty="0"/>
              <a:t>Ordnungsgeld</a:t>
            </a:r>
            <a:r>
              <a:rPr lang="de-DE" sz="2000" dirty="0"/>
              <a:t> </a:t>
            </a:r>
            <a:r>
              <a:rPr lang="de-DE" sz="2000" u="sng" dirty="0"/>
              <a:t>nicht</a:t>
            </a:r>
            <a:r>
              <a:rPr lang="de-DE" sz="2000" dirty="0"/>
              <a:t> um einen </a:t>
            </a:r>
            <a:r>
              <a:rPr lang="de-DE" sz="2000" b="1" dirty="0"/>
              <a:t>Schadensersatzanspruch</a:t>
            </a:r>
            <a:r>
              <a:rPr lang="de-DE" sz="2000" dirty="0"/>
              <a:t> handelt!</a:t>
            </a:r>
          </a:p>
          <a:p>
            <a:endParaRPr lang="de-DE" sz="2000" dirty="0"/>
          </a:p>
        </p:txBody>
      </p:sp>
      <p:sp>
        <p:nvSpPr>
          <p:cNvPr id="2" name="Textfeld 1">
            <a:extLst>
              <a:ext uri="{FF2B5EF4-FFF2-40B4-BE49-F238E27FC236}">
                <a16:creationId xmlns:a16="http://schemas.microsoft.com/office/drawing/2014/main" id="{3B382967-ABAD-F7D8-9F5C-C324A78FFD0D}"/>
              </a:ext>
            </a:extLst>
          </p:cNvPr>
          <p:cNvSpPr txBox="1"/>
          <p:nvPr/>
        </p:nvSpPr>
        <p:spPr>
          <a:xfrm>
            <a:off x="1040190" y="2490407"/>
            <a:ext cx="9657575" cy="1015663"/>
          </a:xfrm>
          <a:prstGeom prst="rect">
            <a:avLst/>
          </a:prstGeom>
          <a:noFill/>
        </p:spPr>
        <p:txBody>
          <a:bodyPr wrap="square" rtlCol="0">
            <a:spAutoFit/>
          </a:bodyPr>
          <a:lstStyle/>
          <a:p>
            <a:pPr marL="342900" indent="-342900">
              <a:buFont typeface="Wingdings" panose="05000000000000000000" pitchFamily="2" charset="2"/>
              <a:buChar char="Ø"/>
            </a:pPr>
            <a:r>
              <a:rPr lang="de-DE" sz="2000" dirty="0"/>
              <a:t>Auch steht hier eine </a:t>
            </a:r>
            <a:r>
              <a:rPr lang="de-DE" sz="2000" b="1" dirty="0"/>
              <a:t>wissentliche Pflichtverletzung </a:t>
            </a:r>
            <a:r>
              <a:rPr lang="de-DE" sz="2000" dirty="0"/>
              <a:t>seitens des Vereins im Raum, der (wohl aus Gewinnerzielungsabsicht für den Verein) Getränke auch an Vereinsfremde verkauft und dies billigend in Kauf genommen hat.</a:t>
            </a:r>
          </a:p>
        </p:txBody>
      </p:sp>
      <p:sp>
        <p:nvSpPr>
          <p:cNvPr id="3" name="Textfeld 2">
            <a:extLst>
              <a:ext uri="{FF2B5EF4-FFF2-40B4-BE49-F238E27FC236}">
                <a16:creationId xmlns:a16="http://schemas.microsoft.com/office/drawing/2014/main" id="{264E1CDD-1111-202A-9705-E677F9C0E34E}"/>
              </a:ext>
            </a:extLst>
          </p:cNvPr>
          <p:cNvSpPr txBox="1"/>
          <p:nvPr/>
        </p:nvSpPr>
        <p:spPr>
          <a:xfrm>
            <a:off x="1040190" y="3694770"/>
            <a:ext cx="9562892" cy="1323439"/>
          </a:xfrm>
          <a:prstGeom prst="rect">
            <a:avLst/>
          </a:prstGeom>
          <a:noFill/>
        </p:spPr>
        <p:txBody>
          <a:bodyPr wrap="square" rtlCol="0">
            <a:spAutoFit/>
          </a:bodyPr>
          <a:lstStyle/>
          <a:p>
            <a:pPr marL="342900" indent="-342900">
              <a:buFont typeface="Wingdings" panose="05000000000000000000" pitchFamily="2" charset="2"/>
              <a:buChar char="Ø"/>
            </a:pPr>
            <a:r>
              <a:rPr lang="de-DE" sz="2000" dirty="0"/>
              <a:t>Der Verein hat jedoch über die </a:t>
            </a:r>
            <a:r>
              <a:rPr lang="de-DE" sz="2000" b="1" dirty="0"/>
              <a:t>Ordnungswidrigkeiten-Rechtsschutzversicherung</a:t>
            </a:r>
            <a:r>
              <a:rPr lang="de-DE" sz="2000" dirty="0"/>
              <a:t> die Möglichkeit Versicherungsschutz (Deckung) aus dem </a:t>
            </a:r>
            <a:r>
              <a:rPr lang="de-DE" sz="2000" b="1" dirty="0"/>
              <a:t>Rechtsschutzversicherungsvertrag</a:t>
            </a:r>
            <a:r>
              <a:rPr lang="de-DE" sz="2000" dirty="0"/>
              <a:t> zu erlangen und so zu versuchen, über einen Anwalt, das Ordnungsgeld möglichst gering zu halten.</a:t>
            </a:r>
          </a:p>
        </p:txBody>
      </p:sp>
    </p:spTree>
    <p:extLst>
      <p:ext uri="{BB962C8B-B14F-4D97-AF65-F5344CB8AC3E}">
        <p14:creationId xmlns:p14="http://schemas.microsoft.com/office/powerpoint/2010/main" val="73066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D6A18-BEE7-113A-9FE5-5987AC26C492}"/>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867FB9BE-B136-7832-1290-58B49F881992}"/>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5A81E24B-DC7B-C224-832D-0F0FBDDC6D6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20E246A1-9A6F-24BE-F68F-E64815EC6E36}"/>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20E246A1-9A6F-24BE-F68F-E64815EC6E36}"/>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9C915663-54C4-9288-F09B-85EEA892EB17}"/>
              </a:ext>
            </a:extLst>
          </p:cNvPr>
          <p:cNvSpPr txBox="1"/>
          <p:nvPr/>
        </p:nvSpPr>
        <p:spPr>
          <a:xfrm>
            <a:off x="776174" y="259217"/>
            <a:ext cx="9923961" cy="5324535"/>
          </a:xfrm>
          <a:prstGeom prst="rect">
            <a:avLst/>
          </a:prstGeom>
          <a:noFill/>
        </p:spPr>
        <p:txBody>
          <a:bodyPr wrap="square">
            <a:spAutoFit/>
          </a:bodyPr>
          <a:lstStyle/>
          <a:p>
            <a:pPr algn="ctr"/>
            <a:r>
              <a:rPr lang="de-DE" sz="2000" b="1" u="sng" dirty="0"/>
              <a:t>Der Überspannungsschaden und der Pächter der Gaststätte</a:t>
            </a:r>
          </a:p>
          <a:p>
            <a:endParaRPr lang="de-DE" sz="2000" dirty="0"/>
          </a:p>
          <a:p>
            <a:r>
              <a:rPr lang="de-DE" sz="2000" dirty="0"/>
              <a:t>Gegen 10:30 Uhr kam es zu einem Stromausfall in der Kleingartenanlage des versicherten Vereins, in dem sich im Vereinsheim die gepachtete Gaststätte „Morgenland" befindet. </a:t>
            </a:r>
          </a:p>
          <a:p>
            <a:endParaRPr lang="de-DE" sz="2000" dirty="0"/>
          </a:p>
          <a:p>
            <a:r>
              <a:rPr lang="de-DE" sz="2000" dirty="0"/>
              <a:t>Der Verein hat sich unverzüglich um eine Fehleranalyse bemüht und versucht die Schadenursache ausfindig zu machen. Insoweit konnte festgestellt werden, dass die Hauptsicherung im Hauptanschlusskasten (Übergabestelle des Energieversorgers) an den Kleingartenverein ausgelöst hatte. Sämtliche nachgeschalteten Sicherungen in den Unterverteilungen blieben jedoch intakt, sodass grundsätzlich auf eine korrekte Selektivität der Sicherungsanlage im Verein rückgeschlossen werden konnte. Da zudem kein physischer Schaden an Kabeln oder Oberleitungen festgestellt wurde und das Ersetzen der defekten Sicherung zur vollständigen Wiederherstellung der Stromversorgung führte, ist auch eine Beschädigung durch Dritte auszuschließen. </a:t>
            </a:r>
          </a:p>
          <a:p>
            <a:endParaRPr lang="de-DE" sz="2000" dirty="0"/>
          </a:p>
          <a:p>
            <a:pPr marL="342900" indent="-342900">
              <a:buFont typeface="Wingdings" panose="05000000000000000000" pitchFamily="2" charset="2"/>
              <a:buChar char="Ø"/>
            </a:pPr>
            <a:r>
              <a:rPr lang="de-DE" sz="2000" dirty="0"/>
              <a:t>Der Pächter der Gaststätte macht entgangenen Gewinn und die verdorbenen Waren geltend</a:t>
            </a:r>
          </a:p>
        </p:txBody>
      </p:sp>
    </p:spTree>
    <p:extLst>
      <p:ext uri="{BB962C8B-B14F-4D97-AF65-F5344CB8AC3E}">
        <p14:creationId xmlns:p14="http://schemas.microsoft.com/office/powerpoint/2010/main" val="4159428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AE004-844D-7CE8-273F-F421F0364D8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3D0BA3B-75B1-49BD-7D55-9C46FCF53198}"/>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CC6B4BEA-EB1D-B7BB-C003-55C031077319}"/>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A0C3AD16-EDDE-11B5-524D-1AC4E72DBEA5}"/>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A0C3AD16-EDDE-11B5-524D-1AC4E72DBEA5}"/>
                  </a:ext>
                </a:extLst>
              </p:cNvPr>
              <p:cNvPicPr/>
              <p:nvPr/>
            </p:nvPicPr>
            <p:blipFill>
              <a:blip r:embed="rId5"/>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A7F98689-C789-3C00-8CF2-A45571DAA447}"/>
              </a:ext>
            </a:extLst>
          </p:cNvPr>
          <p:cNvSpPr txBox="1"/>
          <p:nvPr/>
        </p:nvSpPr>
        <p:spPr>
          <a:xfrm>
            <a:off x="776174" y="259217"/>
            <a:ext cx="9923961" cy="1538883"/>
          </a:xfrm>
          <a:prstGeom prst="rect">
            <a:avLst/>
          </a:prstGeom>
          <a:noFill/>
        </p:spPr>
        <p:txBody>
          <a:bodyPr wrap="square">
            <a:spAutoFit/>
          </a:bodyPr>
          <a:lstStyle/>
          <a:p>
            <a:pPr algn="ctr"/>
            <a:r>
              <a:rPr lang="de-DE" sz="2000" b="1" u="sng" dirty="0"/>
              <a:t>Der Überspannungsschaden und der Pächter der Gaststätte</a:t>
            </a:r>
          </a:p>
          <a:p>
            <a:endParaRPr lang="de-DE" sz="2000" dirty="0"/>
          </a:p>
          <a:p>
            <a:pPr marL="285750" indent="-285750">
              <a:buFont typeface="Wingdings" panose="05000000000000000000" pitchFamily="2" charset="2"/>
              <a:buChar char="Ø"/>
            </a:pPr>
            <a:r>
              <a:rPr lang="de-DE" dirty="0"/>
              <a:t>Als Ursache für den Stromausfall kommt insoweit ein Überspannungsschaden seitens des Energieversorgers oder aber ein Kurzschluss im Bereich der Oberleitung bzw. Strommasten durch den Kontakt eines Tieres in Betracht.</a:t>
            </a:r>
          </a:p>
        </p:txBody>
      </p:sp>
      <p:sp>
        <p:nvSpPr>
          <p:cNvPr id="2" name="Textfeld 1">
            <a:extLst>
              <a:ext uri="{FF2B5EF4-FFF2-40B4-BE49-F238E27FC236}">
                <a16:creationId xmlns:a16="http://schemas.microsoft.com/office/drawing/2014/main" id="{E6986AB1-765B-55CF-B227-558A654A6F39}"/>
              </a:ext>
            </a:extLst>
          </p:cNvPr>
          <p:cNvSpPr txBox="1"/>
          <p:nvPr/>
        </p:nvSpPr>
        <p:spPr>
          <a:xfrm>
            <a:off x="776174" y="1975690"/>
            <a:ext cx="10815325" cy="1200329"/>
          </a:xfrm>
          <a:prstGeom prst="rect">
            <a:avLst/>
          </a:prstGeom>
          <a:noFill/>
        </p:spPr>
        <p:txBody>
          <a:bodyPr wrap="square" rtlCol="0">
            <a:spAutoFit/>
          </a:bodyPr>
          <a:lstStyle/>
          <a:p>
            <a:pPr marL="285750" indent="-285750">
              <a:buFont typeface="Wingdings" panose="05000000000000000000" pitchFamily="2" charset="2"/>
              <a:buChar char="Ø"/>
            </a:pPr>
            <a:r>
              <a:rPr lang="de-DE" dirty="0"/>
              <a:t>Für keine der hier denkbaren Schadenursachen trifft den Verein jedoch ein Verschulden. Da der hier versicherte Kleingartenverein den reklamierten Ausfallschaden nicht zu vertreten hat, kann eine Schadensersatzzahlung nicht in Aussicht gestellt werden. </a:t>
            </a:r>
          </a:p>
          <a:p>
            <a:endParaRPr lang="de-DE" dirty="0"/>
          </a:p>
        </p:txBody>
      </p:sp>
      <p:sp>
        <p:nvSpPr>
          <p:cNvPr id="3" name="Textfeld 2">
            <a:extLst>
              <a:ext uri="{FF2B5EF4-FFF2-40B4-BE49-F238E27FC236}">
                <a16:creationId xmlns:a16="http://schemas.microsoft.com/office/drawing/2014/main" id="{B9851D75-4B25-5129-3A21-EC7257B7D3FD}"/>
              </a:ext>
            </a:extLst>
          </p:cNvPr>
          <p:cNvSpPr txBox="1"/>
          <p:nvPr/>
        </p:nvSpPr>
        <p:spPr>
          <a:xfrm>
            <a:off x="776174" y="3176019"/>
            <a:ext cx="10594191" cy="1754326"/>
          </a:xfrm>
          <a:prstGeom prst="rect">
            <a:avLst/>
          </a:prstGeom>
          <a:noFill/>
        </p:spPr>
        <p:txBody>
          <a:bodyPr wrap="square" rtlCol="0">
            <a:spAutoFit/>
          </a:bodyPr>
          <a:lstStyle/>
          <a:p>
            <a:pPr marL="285750" indent="-285750">
              <a:buFont typeface="Wingdings" panose="05000000000000000000" pitchFamily="2" charset="2"/>
              <a:buChar char="Ø"/>
            </a:pPr>
            <a:r>
              <a:rPr lang="de-DE" dirty="0"/>
              <a:t>Der Pächter ist wegen des Schadens an den Energieversorger zu verweisen, da dieser im Falle einer Überspannung (die vorliegend nicht ausgeschlossen werden kann) ggf. eintrittspflichtig wäre.</a:t>
            </a:r>
          </a:p>
          <a:p>
            <a:r>
              <a:rPr lang="de-DE" dirty="0"/>
              <a:t> </a:t>
            </a:r>
          </a:p>
          <a:p>
            <a:pPr marL="285750" indent="-285750">
              <a:buFont typeface="Wingdings" panose="05000000000000000000" pitchFamily="2" charset="2"/>
              <a:buChar char="Ø"/>
            </a:pPr>
            <a:r>
              <a:rPr lang="de-DE" dirty="0"/>
              <a:t>Auch wäre über einen vom Pächter unterhaltenen Hausratsversicherungsvertrag zu prüfen, ob die verdorbenen Lebensmittel von dort ersetzt werden.</a:t>
            </a:r>
          </a:p>
          <a:p>
            <a:endParaRPr lang="de-DE" dirty="0"/>
          </a:p>
        </p:txBody>
      </p:sp>
    </p:spTree>
    <p:extLst>
      <p:ext uri="{BB962C8B-B14F-4D97-AF65-F5344CB8AC3E}">
        <p14:creationId xmlns:p14="http://schemas.microsoft.com/office/powerpoint/2010/main" val="1419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DD073-EBC1-277E-17FA-E8F66E71C396}"/>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AE704492-7D11-A68D-7971-6129D60CBC62}"/>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5B7B4DAD-CECA-0AE2-51B7-96452E238076}"/>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A2132DF7-B6DF-134D-9BE1-8E505926A179}"/>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A2132DF7-B6DF-134D-9BE1-8E505926A179}"/>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3AE8086C-C623-01AC-3AB8-625C85B92FBE}"/>
              </a:ext>
            </a:extLst>
          </p:cNvPr>
          <p:cNvSpPr txBox="1"/>
          <p:nvPr/>
        </p:nvSpPr>
        <p:spPr>
          <a:xfrm>
            <a:off x="650170" y="314325"/>
            <a:ext cx="10165945" cy="2862322"/>
          </a:xfrm>
          <a:prstGeom prst="rect">
            <a:avLst/>
          </a:prstGeom>
          <a:noFill/>
        </p:spPr>
        <p:txBody>
          <a:bodyPr wrap="square">
            <a:spAutoFit/>
          </a:bodyPr>
          <a:lstStyle/>
          <a:p>
            <a:pPr algn="ctr"/>
            <a:r>
              <a:rPr lang="de-DE" sz="2000" b="1" u="sng" dirty="0"/>
              <a:t>Bewirtschaftungsmängel und die Folgen…</a:t>
            </a:r>
          </a:p>
          <a:p>
            <a:r>
              <a:rPr lang="de-DE" sz="2000" dirty="0"/>
              <a:t>Der Verein kündigt einen von ihm im eigenen Namen geschlossenen Pachtvertrag mit einem Gartenfreund nach § 9 </a:t>
            </a:r>
            <a:r>
              <a:rPr lang="de-DE" sz="2000" dirty="0" err="1"/>
              <a:t>BKleingG</a:t>
            </a:r>
            <a:r>
              <a:rPr lang="de-DE" sz="2000" dirty="0"/>
              <a:t> aufgrund erheblicher Bewirtschaftungsmängel, die der Verein bereits mehrfach gerügt hatte. </a:t>
            </a:r>
          </a:p>
          <a:p>
            <a:endParaRPr lang="de-DE" sz="2000" dirty="0"/>
          </a:p>
          <a:p>
            <a:r>
              <a:rPr lang="de-DE" sz="2000" dirty="0"/>
              <a:t>Die nach Satzung erforderlichen Abmahnungen wurden dem Gartenfreund zugestellt. </a:t>
            </a:r>
          </a:p>
          <a:p>
            <a:endParaRPr lang="de-DE" sz="2000" dirty="0"/>
          </a:p>
          <a:p>
            <a:r>
              <a:rPr lang="de-DE" sz="2000" dirty="0"/>
              <a:t>Der Gartenfreund hat trotz ausdrücklicher Aufforderung dem Verein nicht die Schlüssel zurückgegeben und auch nicht geräumt. </a:t>
            </a:r>
            <a:endParaRPr lang="de-DE" sz="2000" dirty="0">
              <a:latin typeface="Quicksand" pitchFamily="2" charset="0"/>
            </a:endParaRPr>
          </a:p>
        </p:txBody>
      </p:sp>
      <p:sp>
        <p:nvSpPr>
          <p:cNvPr id="2" name="Textfeld 1">
            <a:extLst>
              <a:ext uri="{FF2B5EF4-FFF2-40B4-BE49-F238E27FC236}">
                <a16:creationId xmlns:a16="http://schemas.microsoft.com/office/drawing/2014/main" id="{38BC0087-A589-7F5F-B363-89DD24030E75}"/>
              </a:ext>
            </a:extLst>
          </p:cNvPr>
          <p:cNvSpPr txBox="1"/>
          <p:nvPr/>
        </p:nvSpPr>
        <p:spPr>
          <a:xfrm>
            <a:off x="650170" y="3366907"/>
            <a:ext cx="10279087" cy="2246769"/>
          </a:xfrm>
          <a:prstGeom prst="rect">
            <a:avLst/>
          </a:prstGeom>
          <a:noFill/>
        </p:spPr>
        <p:txBody>
          <a:bodyPr wrap="square" rtlCol="0">
            <a:spAutoFit/>
          </a:bodyPr>
          <a:lstStyle/>
          <a:p>
            <a:pPr marL="342900" indent="-342900">
              <a:buFont typeface="Wingdings" panose="05000000000000000000" pitchFamily="2" charset="2"/>
              <a:buChar char="Ø"/>
            </a:pPr>
            <a:r>
              <a:rPr lang="de-DE" sz="2000" dirty="0"/>
              <a:t>Räumungen gelten nur in Zusammenhang mit einer Zwangsvollstreckungsklage mitversichert. Die Maßnahme muss gemäß §§ 885 a, 885 Abs. 1 Zivilprozessordnung (ZPO) geltend gemacht werden.</a:t>
            </a:r>
          </a:p>
          <a:p>
            <a:r>
              <a:rPr lang="de-DE" sz="2000" dirty="0"/>
              <a:t> </a:t>
            </a:r>
          </a:p>
          <a:p>
            <a:pPr marL="342900" indent="-342900">
              <a:buFont typeface="Wingdings" panose="05000000000000000000" pitchFamily="2" charset="2"/>
              <a:buChar char="Ø"/>
            </a:pPr>
            <a:r>
              <a:rPr lang="de-DE" sz="2000" dirty="0"/>
              <a:t>Wird der Vollstreckungsauftrag nicht auf die Maßnahmen nach § 885 a, 885 Abs. 1 ZPO beschränkt, gilt ein Selbstbehalt in Höhe von 2.500,00 EUR je Rechtsschutzfall als vereinbart.</a:t>
            </a:r>
          </a:p>
        </p:txBody>
      </p:sp>
    </p:spTree>
    <p:extLst>
      <p:ext uri="{BB962C8B-B14F-4D97-AF65-F5344CB8AC3E}">
        <p14:creationId xmlns:p14="http://schemas.microsoft.com/office/powerpoint/2010/main" val="400029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0BD10-BDC7-EA2C-1205-3ECB5D9C89BF}"/>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3AF51151-8A0C-AAEB-9C1C-303838431A3A}"/>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3C5ED6EF-9540-1225-8975-D722EC4045ED}"/>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4B5745A7-46B5-91D9-5F08-01AD7A4EBE23}"/>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4B5745A7-46B5-91D9-5F08-01AD7A4EBE23}"/>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78954484-D7D1-D8E6-FDCF-0F5524FA75B1}"/>
              </a:ext>
            </a:extLst>
          </p:cNvPr>
          <p:cNvSpPr txBox="1"/>
          <p:nvPr/>
        </p:nvSpPr>
        <p:spPr>
          <a:xfrm>
            <a:off x="971396" y="640336"/>
            <a:ext cx="9930515" cy="2246769"/>
          </a:xfrm>
          <a:prstGeom prst="rect">
            <a:avLst/>
          </a:prstGeom>
          <a:noFill/>
        </p:spPr>
        <p:txBody>
          <a:bodyPr wrap="square">
            <a:spAutoFit/>
          </a:bodyPr>
          <a:lstStyle/>
          <a:p>
            <a:pPr algn="ctr"/>
            <a:r>
              <a:rPr lang="de-DE" sz="2000" b="1" u="sng" dirty="0"/>
              <a:t>Der illegale Anbau</a:t>
            </a:r>
          </a:p>
          <a:p>
            <a:r>
              <a:rPr lang="de-DE" sz="2000" dirty="0"/>
              <a:t>Bei einer Gartenbegehung durch die Stadt fällt auf, dass ein Gartenfreund an seine genehmigte Laube einen illegalen Anbau angebaut hat. </a:t>
            </a:r>
          </a:p>
          <a:p>
            <a:endParaRPr lang="de-DE" sz="2000" dirty="0"/>
          </a:p>
          <a:p>
            <a:r>
              <a:rPr lang="de-DE" sz="2000" dirty="0"/>
              <a:t>Die Stadt fordert den Verein auf, dafür zu sorgen, dass der illegal errichtete Anbau an die Laube zu entfernen ist, damit der Garten in einen dem Pachtvertrag entsprechenden Zustand versetzt wird. </a:t>
            </a:r>
            <a:endParaRPr lang="de-DE" sz="2000" dirty="0">
              <a:latin typeface="Quicksand" pitchFamily="2" charset="0"/>
            </a:endParaRPr>
          </a:p>
        </p:txBody>
      </p:sp>
      <p:sp>
        <p:nvSpPr>
          <p:cNvPr id="2" name="Textfeld 1">
            <a:extLst>
              <a:ext uri="{FF2B5EF4-FFF2-40B4-BE49-F238E27FC236}">
                <a16:creationId xmlns:a16="http://schemas.microsoft.com/office/drawing/2014/main" id="{9F4391E3-A551-7DF4-416A-B03B7F846BC0}"/>
              </a:ext>
            </a:extLst>
          </p:cNvPr>
          <p:cNvSpPr txBox="1"/>
          <p:nvPr/>
        </p:nvSpPr>
        <p:spPr>
          <a:xfrm>
            <a:off x="971396" y="3202765"/>
            <a:ext cx="10279087" cy="1323439"/>
          </a:xfrm>
          <a:prstGeom prst="rect">
            <a:avLst/>
          </a:prstGeom>
          <a:noFill/>
        </p:spPr>
        <p:txBody>
          <a:bodyPr wrap="square" rtlCol="0">
            <a:spAutoFit/>
          </a:bodyPr>
          <a:lstStyle/>
          <a:p>
            <a:pPr marL="285750" indent="-285750">
              <a:buFont typeface="Wingdings" panose="05000000000000000000" pitchFamily="2" charset="2"/>
              <a:buChar char="Ø"/>
            </a:pPr>
            <a:r>
              <a:rPr lang="de-DE" sz="2000" dirty="0"/>
              <a:t>Für den Fall, dass in Zusammenhang mit einer Klage auf Räumung und Herausgabe auch ein Beseitigungsanspruch geltend gemacht werden soll, muss zur Vermeidung einer Gebührenstreitwerterhöhung der </a:t>
            </a:r>
            <a:r>
              <a:rPr lang="de-DE" sz="2000" b="1" dirty="0"/>
              <a:t>Räumungs- und Beseitigungsanspruch in einem Klageantrag </a:t>
            </a:r>
            <a:r>
              <a:rPr lang="de-DE" sz="2000" dirty="0"/>
              <a:t>geltend gemacht werden.</a:t>
            </a:r>
          </a:p>
        </p:txBody>
      </p:sp>
    </p:spTree>
    <p:extLst>
      <p:ext uri="{BB962C8B-B14F-4D97-AF65-F5344CB8AC3E}">
        <p14:creationId xmlns:p14="http://schemas.microsoft.com/office/powerpoint/2010/main" val="138956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974FA-D1B2-2D44-A62B-E9835A666B4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AF3A9674-5895-48D2-BA62-71014B9D5BC3}"/>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5C10F206-6570-8FC6-936E-BF02F7410749}"/>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1C4E7B3C-1AA1-5180-60E0-1DCF77F1405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1C4E7B3C-1AA1-5180-60E0-1DCF77F14054}"/>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C7AA116C-1711-3943-7A2B-C3B9E6B0E9AD}"/>
              </a:ext>
            </a:extLst>
          </p:cNvPr>
          <p:cNvSpPr txBox="1"/>
          <p:nvPr/>
        </p:nvSpPr>
        <p:spPr>
          <a:xfrm>
            <a:off x="1438866" y="2387420"/>
            <a:ext cx="9314267" cy="1015663"/>
          </a:xfrm>
          <a:prstGeom prst="rect">
            <a:avLst/>
          </a:prstGeom>
          <a:noFill/>
        </p:spPr>
        <p:txBody>
          <a:bodyPr wrap="square">
            <a:spAutoFit/>
          </a:bodyPr>
          <a:lstStyle/>
          <a:p>
            <a:pPr algn="ctr"/>
            <a:r>
              <a:rPr lang="de-DE" sz="6000" b="1" dirty="0"/>
              <a:t>FRAGEN???</a:t>
            </a:r>
            <a:endParaRPr lang="de-DE" sz="6000" kern="1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37792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969E1-2572-6BAE-5D3E-D715532ADDA5}"/>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508C7DA5-1805-8B25-CF1A-258C660B12F9}"/>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D992E4EB-BA18-BE08-C6D0-A5B6BD6E673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1FE7E97D-22D1-C6DA-6928-DC90E3C2E296}"/>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1FE7E97D-22D1-C6DA-6928-DC90E3C2E296}"/>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B6AB357F-C20B-F837-5FFB-A0171A0E8470}"/>
              </a:ext>
            </a:extLst>
          </p:cNvPr>
          <p:cNvSpPr txBox="1"/>
          <p:nvPr/>
        </p:nvSpPr>
        <p:spPr>
          <a:xfrm>
            <a:off x="1158843" y="959667"/>
            <a:ext cx="8383509" cy="3477875"/>
          </a:xfrm>
          <a:prstGeom prst="rect">
            <a:avLst/>
          </a:prstGeom>
          <a:noFill/>
        </p:spPr>
        <p:txBody>
          <a:bodyPr wrap="square" rtlCol="0">
            <a:spAutoFit/>
          </a:bodyPr>
          <a:lstStyle/>
          <a:p>
            <a:pPr algn="ctr"/>
            <a:r>
              <a:rPr lang="de-DE" sz="4400" b="1" u="sng" dirty="0">
                <a:latin typeface="Quicksand"/>
              </a:rPr>
              <a:t>Die Schadenbearbeitung in 2025 zeigt ein ganz gravierendes Problem im Kleingartenwesen:</a:t>
            </a:r>
          </a:p>
          <a:p>
            <a:endParaRPr lang="de-DE" sz="4400" dirty="0">
              <a:latin typeface="Quicksand"/>
            </a:endParaRPr>
          </a:p>
          <a:p>
            <a:pPr algn="ctr"/>
            <a:r>
              <a:rPr lang="de-DE" sz="4400" b="1" dirty="0">
                <a:solidFill>
                  <a:srgbClr val="FF0000"/>
                </a:solidFill>
                <a:latin typeface="Quicksand"/>
              </a:rPr>
              <a:t>UNTERVERSICHERUNG</a:t>
            </a:r>
            <a:r>
              <a:rPr lang="de-DE" sz="4400" dirty="0">
                <a:latin typeface="Quicksand"/>
              </a:rPr>
              <a:t> </a:t>
            </a:r>
            <a:r>
              <a:rPr lang="de-DE" sz="4400" dirty="0">
                <a:latin typeface="Quicksand"/>
                <a:sym typeface="Wingdings" panose="05000000000000000000" pitchFamily="2" charset="2"/>
              </a:rPr>
              <a:t></a:t>
            </a:r>
            <a:endParaRPr lang="de-DE" sz="4400" dirty="0">
              <a:latin typeface="Quicksand"/>
            </a:endParaRPr>
          </a:p>
        </p:txBody>
      </p:sp>
    </p:spTree>
    <p:extLst>
      <p:ext uri="{BB962C8B-B14F-4D97-AF65-F5344CB8AC3E}">
        <p14:creationId xmlns:p14="http://schemas.microsoft.com/office/powerpoint/2010/main" val="11576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594ED-333B-83E5-731F-D91DD6DCF05E}"/>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4D8CC4FD-5C97-40F9-083C-0F7DEA9A2586}"/>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3"/>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AEF01269-B98B-392B-E5F2-0F47C9A30910}"/>
              </a:ext>
            </a:extLst>
          </p:cNvPr>
          <p:cNvPicPr>
            <a:picLocks noChangeAspect="1"/>
          </p:cNvPicPr>
          <p:nvPr/>
        </p:nvPicPr>
        <p:blipFill>
          <a:blip r:embed="rId4"/>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5">
            <p14:nvContentPartPr>
              <p14:cNvPr id="7" name="Freihand 6">
                <a:extLst>
                  <a:ext uri="{FF2B5EF4-FFF2-40B4-BE49-F238E27FC236}">
                    <a16:creationId xmlns:a16="http://schemas.microsoft.com/office/drawing/2014/main" id="{D1C24601-1D62-DBB8-5EF5-78F34F61EE6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1C24601-1D62-DBB8-5EF5-78F34F61EE64}"/>
                  </a:ext>
                </a:extLst>
              </p:cNvPr>
              <p:cNvPicPr/>
              <p:nvPr/>
            </p:nvPicPr>
            <p:blipFill>
              <a:blip r:embed="rId6"/>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37AE2FD5-AE53-B5A3-AC14-900C0AD733AE}"/>
              </a:ext>
            </a:extLst>
          </p:cNvPr>
          <p:cNvSpPr txBox="1"/>
          <p:nvPr/>
        </p:nvSpPr>
        <p:spPr>
          <a:xfrm>
            <a:off x="538541" y="314325"/>
            <a:ext cx="10013585" cy="4893647"/>
          </a:xfrm>
          <a:prstGeom prst="rect">
            <a:avLst/>
          </a:prstGeom>
          <a:noFill/>
        </p:spPr>
        <p:txBody>
          <a:bodyPr wrap="square" rtlCol="0">
            <a:spAutoFit/>
          </a:bodyPr>
          <a:lstStyle/>
          <a:p>
            <a:pPr marL="285750" indent="-285750">
              <a:buFont typeface="Wingdings" panose="05000000000000000000" pitchFamily="2" charset="2"/>
              <a:buChar char="Ø"/>
            </a:pPr>
            <a:r>
              <a:rPr lang="de-DE" sz="1400" dirty="0">
                <a:effectLst/>
                <a:latin typeface="Quicksand"/>
                <a:ea typeface="Times New Roman" panose="02020603050405020304" pitchFamily="18" charset="0"/>
              </a:rPr>
              <a:t>Die über den </a:t>
            </a:r>
            <a:r>
              <a:rPr lang="de-DE" sz="1400" b="1" dirty="0">
                <a:latin typeface="Quicksand"/>
              </a:rPr>
              <a:t>Landesverband der Gartenfreunde Mecklenburg und Vorpommern e.V. </a:t>
            </a:r>
            <a:r>
              <a:rPr lang="de-DE" sz="1400" dirty="0">
                <a:effectLst/>
                <a:latin typeface="Quicksand"/>
                <a:ea typeface="Times New Roman" panose="02020603050405020304" pitchFamily="18" charset="0"/>
              </a:rPr>
              <a:t>angebotene Lauben-Inventar-Versicherung (FED) ist eine </a:t>
            </a:r>
            <a:r>
              <a:rPr lang="de-DE" sz="1400" b="1" dirty="0">
                <a:effectLst/>
                <a:latin typeface="Quicksand"/>
                <a:ea typeface="Times New Roman" panose="02020603050405020304" pitchFamily="18" charset="0"/>
              </a:rPr>
              <a:t>Neuwertversicherung</a:t>
            </a:r>
            <a:r>
              <a:rPr lang="de-DE" sz="1400" dirty="0">
                <a:effectLst/>
                <a:latin typeface="Quicksand"/>
                <a:ea typeface="Times New Roman" panose="02020603050405020304" pitchFamily="18" charset="0"/>
              </a:rPr>
              <a:t>. </a:t>
            </a:r>
          </a:p>
          <a:p>
            <a:pPr marL="285750" indent="-285750">
              <a:buFont typeface="Wingdings" panose="05000000000000000000" pitchFamily="2" charset="2"/>
              <a:buChar char="Ø"/>
            </a:pPr>
            <a:endParaRPr lang="de-DE" sz="1400" dirty="0">
              <a:latin typeface="Quicksand"/>
              <a:ea typeface="Times New Roman" panose="02020603050405020304" pitchFamily="18" charset="0"/>
            </a:endParaRPr>
          </a:p>
          <a:p>
            <a:pPr marL="285750" indent="-285750">
              <a:buFont typeface="Wingdings" panose="05000000000000000000" pitchFamily="2" charset="2"/>
              <a:buChar char="Ø"/>
            </a:pPr>
            <a:r>
              <a:rPr lang="de-DE" sz="1400" dirty="0">
                <a:latin typeface="Quicksand"/>
                <a:ea typeface="Times New Roman" panose="02020603050405020304" pitchFamily="18" charset="0"/>
              </a:rPr>
              <a:t>Der </a:t>
            </a:r>
            <a:r>
              <a:rPr lang="de-DE" sz="1400" b="1" dirty="0">
                <a:latin typeface="Quicksand"/>
                <a:ea typeface="Times New Roman" panose="02020603050405020304" pitchFamily="18" charset="0"/>
              </a:rPr>
              <a:t>Neuwert</a:t>
            </a:r>
            <a:r>
              <a:rPr lang="de-DE" sz="1400" dirty="0">
                <a:latin typeface="Quicksand"/>
                <a:ea typeface="Times New Roman" panose="02020603050405020304" pitchFamily="18" charset="0"/>
              </a:rPr>
              <a:t> ist der Betrag, der aufzuwenden ist, um </a:t>
            </a:r>
            <a:r>
              <a:rPr lang="de-DE" sz="1400" b="1" dirty="0">
                <a:latin typeface="Quicksand"/>
                <a:ea typeface="Times New Roman" panose="02020603050405020304" pitchFamily="18" charset="0"/>
              </a:rPr>
              <a:t>Sachen gleicher Art und Güte in neuwertigem Zustand wiederzubeschaffen oder sie neu herzustellen</a:t>
            </a:r>
            <a:r>
              <a:rPr lang="de-DE" sz="1400" dirty="0">
                <a:latin typeface="Quicksand"/>
                <a:ea typeface="Times New Roman" panose="02020603050405020304" pitchFamily="18" charset="0"/>
              </a:rPr>
              <a:t>, wobei der niedrigere Betrag maßgebend ist. </a:t>
            </a:r>
          </a:p>
          <a:p>
            <a:pPr marL="285750" indent="-285750">
              <a:buFont typeface="Wingdings" panose="05000000000000000000" pitchFamily="2" charset="2"/>
              <a:buChar char="Ø"/>
            </a:pPr>
            <a:endParaRPr lang="de-DE" sz="1400" dirty="0">
              <a:latin typeface="Quicksand"/>
              <a:ea typeface="Times New Roman" panose="02020603050405020304" pitchFamily="18" charset="0"/>
            </a:endParaRPr>
          </a:p>
          <a:p>
            <a:pPr marL="285750" indent="-285750">
              <a:buFont typeface="Wingdings" panose="05000000000000000000" pitchFamily="2" charset="2"/>
              <a:buChar char="Ø"/>
            </a:pPr>
            <a:r>
              <a:rPr lang="de-DE" sz="1400" dirty="0">
                <a:latin typeface="Quicksand"/>
                <a:ea typeface="Times New Roman" panose="02020603050405020304" pitchFamily="18" charset="0"/>
              </a:rPr>
              <a:t>Bei einem Brandschaden, dem das gesamte Inventar zum Opfer fällt, umfasst die Ersatzleistung des Versicherers die Kosten für die Neuanschaffung des </a:t>
            </a:r>
            <a:r>
              <a:rPr lang="de-DE" sz="1400" b="1" dirty="0">
                <a:latin typeface="Quicksand"/>
                <a:ea typeface="Times New Roman" panose="02020603050405020304" pitchFamily="18" charset="0"/>
              </a:rPr>
              <a:t>zerstörten Inventars gleicher Art und Güte</a:t>
            </a:r>
            <a:r>
              <a:rPr lang="de-DE" sz="1400" dirty="0">
                <a:latin typeface="Quicksand"/>
                <a:ea typeface="Times New Roman" panose="02020603050405020304" pitchFamily="18" charset="0"/>
              </a:rPr>
              <a:t>. </a:t>
            </a:r>
          </a:p>
          <a:p>
            <a:pPr marL="285750" indent="-285750">
              <a:buFont typeface="Wingdings" panose="05000000000000000000" pitchFamily="2" charset="2"/>
              <a:buChar char="Ø"/>
            </a:pPr>
            <a:endParaRPr lang="de-DE" sz="1400" dirty="0">
              <a:latin typeface="Quicksand"/>
              <a:ea typeface="Times New Roman" panose="02020603050405020304" pitchFamily="18" charset="0"/>
            </a:endParaRPr>
          </a:p>
          <a:p>
            <a:pPr marL="285750" indent="-285750">
              <a:buFont typeface="Wingdings" panose="05000000000000000000" pitchFamily="2" charset="2"/>
              <a:buChar char="Ø"/>
            </a:pPr>
            <a:r>
              <a:rPr lang="de-DE" sz="1400" dirty="0">
                <a:latin typeface="Quicksand"/>
                <a:ea typeface="Times New Roman" panose="02020603050405020304" pitchFamily="18" charset="0"/>
              </a:rPr>
              <a:t>Vor diesem Hintergrund müssen diese </a:t>
            </a:r>
            <a:r>
              <a:rPr lang="de-DE" sz="1400" b="1" dirty="0">
                <a:latin typeface="Quicksand"/>
                <a:ea typeface="Times New Roman" panose="02020603050405020304" pitchFamily="18" charset="0"/>
              </a:rPr>
              <a:t>Anschaffungskosten</a:t>
            </a:r>
            <a:r>
              <a:rPr lang="de-DE" sz="1400" dirty="0">
                <a:latin typeface="Quicksand"/>
                <a:ea typeface="Times New Roman" panose="02020603050405020304" pitchFamily="18" charset="0"/>
              </a:rPr>
              <a:t> </a:t>
            </a:r>
            <a:r>
              <a:rPr lang="de-DE" sz="1400" b="1" dirty="0">
                <a:latin typeface="Quicksand"/>
                <a:ea typeface="Times New Roman" panose="02020603050405020304" pitchFamily="18" charset="0"/>
              </a:rPr>
              <a:t>für neue Gegenstände </a:t>
            </a:r>
            <a:r>
              <a:rPr lang="de-DE" sz="1400" dirty="0">
                <a:latin typeface="Quicksand"/>
                <a:ea typeface="Times New Roman" panose="02020603050405020304" pitchFamily="18" charset="0"/>
              </a:rPr>
              <a:t>bei der </a:t>
            </a:r>
            <a:r>
              <a:rPr lang="de-DE" sz="1400" b="1" dirty="0">
                <a:latin typeface="Quicksand"/>
                <a:ea typeface="Times New Roman" panose="02020603050405020304" pitchFamily="18" charset="0"/>
              </a:rPr>
              <a:t>Bemessung der Versicherungssumme </a:t>
            </a:r>
            <a:r>
              <a:rPr lang="de-DE" sz="1400" dirty="0">
                <a:latin typeface="Quicksand"/>
                <a:ea typeface="Times New Roman" panose="02020603050405020304" pitchFamily="18" charset="0"/>
              </a:rPr>
              <a:t>berücksichtigt werden.</a:t>
            </a:r>
          </a:p>
          <a:p>
            <a:endParaRPr lang="de-DE" sz="1400" dirty="0">
              <a:latin typeface="Quicksand"/>
              <a:ea typeface="Times New Roman" panose="02020603050405020304" pitchFamily="18" charset="0"/>
            </a:endParaRPr>
          </a:p>
          <a:p>
            <a:pPr marL="285750" indent="-285750">
              <a:buFont typeface="Wingdings" panose="05000000000000000000" pitchFamily="2" charset="2"/>
              <a:buChar char="Ø"/>
            </a:pPr>
            <a:r>
              <a:rPr lang="de-DE" sz="1400" b="1" dirty="0">
                <a:latin typeface="Quicksand"/>
              </a:rPr>
              <a:t>Unterversicherung </a:t>
            </a:r>
            <a:r>
              <a:rPr lang="de-DE" sz="1400" dirty="0">
                <a:latin typeface="Quicksand"/>
              </a:rPr>
              <a:t>bedeutet, dass </a:t>
            </a:r>
            <a:r>
              <a:rPr lang="de-DE" sz="1400" b="1" dirty="0">
                <a:latin typeface="Quicksand"/>
              </a:rPr>
              <a:t>die von Ihnen beantragte Versicherungssumme niedriger ist, als der </a:t>
            </a:r>
            <a:r>
              <a:rPr lang="de-DE" sz="1400" b="1" u="sng" dirty="0">
                <a:latin typeface="Quicksand"/>
              </a:rPr>
              <a:t>tatsächliche Wert</a:t>
            </a:r>
            <a:r>
              <a:rPr lang="de-DE" sz="1400" b="1" dirty="0">
                <a:latin typeface="Quicksand"/>
              </a:rPr>
              <a:t> der versicherten Sachen (Gebäude und Inhalt)</a:t>
            </a:r>
            <a:r>
              <a:rPr lang="de-DE" sz="1400" dirty="0">
                <a:latin typeface="Quicksand"/>
              </a:rPr>
              <a:t>.</a:t>
            </a:r>
          </a:p>
          <a:p>
            <a:pPr marL="285750" indent="-285750">
              <a:buFont typeface="Wingdings" panose="05000000000000000000" pitchFamily="2" charset="2"/>
              <a:buChar char="Ø"/>
            </a:pPr>
            <a:endParaRPr lang="de-DE" sz="1400" dirty="0">
              <a:latin typeface="Quicksand"/>
            </a:endParaRPr>
          </a:p>
          <a:p>
            <a:pPr marL="285750" indent="-285750">
              <a:buFont typeface="Wingdings" panose="05000000000000000000" pitchFamily="2" charset="2"/>
              <a:buChar char="Ø"/>
            </a:pPr>
            <a:r>
              <a:rPr lang="de-DE" sz="1400" dirty="0">
                <a:latin typeface="Quicksand"/>
              </a:rPr>
              <a:t>Im Falle einer fälligen Entschädigung wird eine </a:t>
            </a:r>
            <a:r>
              <a:rPr lang="de-DE" sz="1400" b="1" dirty="0">
                <a:latin typeface="Quicksand"/>
              </a:rPr>
              <a:t>Kürzung entsprechend dem Verhältnis zwischen Versicherungssumme (VS) und dem aktuellen Wert der versicherten Sachen (Neuwert) vorgenommen</a:t>
            </a:r>
            <a:r>
              <a:rPr lang="de-DE" sz="1400" dirty="0">
                <a:latin typeface="Quicksand"/>
              </a:rPr>
              <a:t>.</a:t>
            </a:r>
          </a:p>
          <a:p>
            <a:endParaRPr lang="de-DE" sz="1400" dirty="0">
              <a:latin typeface="Quicksand"/>
            </a:endParaRPr>
          </a:p>
          <a:p>
            <a:pPr marL="285750" indent="-285750">
              <a:buFont typeface="Wingdings" panose="05000000000000000000" pitchFamily="2" charset="2"/>
              <a:buChar char="Ø"/>
            </a:pPr>
            <a:r>
              <a:rPr lang="de-DE" sz="1400" dirty="0">
                <a:latin typeface="Quicksand"/>
              </a:rPr>
              <a:t>Die </a:t>
            </a:r>
            <a:r>
              <a:rPr lang="de-DE" sz="1400" b="1" dirty="0">
                <a:latin typeface="Quicksand"/>
              </a:rPr>
              <a:t>Formel für die Ermittlung der Unterversicherung </a:t>
            </a:r>
            <a:r>
              <a:rPr lang="de-DE" sz="1400" dirty="0">
                <a:latin typeface="Quicksand"/>
              </a:rPr>
              <a:t>lautet:</a:t>
            </a:r>
          </a:p>
          <a:p>
            <a:endParaRPr lang="de-DE" sz="1400" dirty="0">
              <a:latin typeface="Quicksand"/>
            </a:endParaRPr>
          </a:p>
          <a:p>
            <a:r>
              <a:rPr lang="de-DE" sz="1400" b="1" dirty="0">
                <a:latin typeface="Quicksand"/>
              </a:rPr>
              <a:t>			</a:t>
            </a:r>
            <a:r>
              <a:rPr lang="de-DE" sz="1400" b="1" u="sng" dirty="0">
                <a:latin typeface="Quicksand"/>
              </a:rPr>
              <a:t>Schadensumme x Versicherungssumme </a:t>
            </a:r>
            <a:r>
              <a:rPr lang="de-DE" sz="1400" b="1" dirty="0">
                <a:latin typeface="Quicksand"/>
              </a:rPr>
              <a:t>= Entschädigungsleistung</a:t>
            </a:r>
          </a:p>
          <a:p>
            <a:r>
              <a:rPr lang="de-DE" sz="1400" b="1" dirty="0">
                <a:latin typeface="Quicksand"/>
              </a:rPr>
              <a:t>				Versicherungswert</a:t>
            </a:r>
            <a:endParaRPr lang="de-DE" sz="1400" dirty="0">
              <a:latin typeface="Quicksand"/>
            </a:endParaRPr>
          </a:p>
        </p:txBody>
      </p:sp>
    </p:spTree>
    <p:extLst>
      <p:ext uri="{BB962C8B-B14F-4D97-AF65-F5344CB8AC3E}">
        <p14:creationId xmlns:p14="http://schemas.microsoft.com/office/powerpoint/2010/main" val="2900635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1C6DE-A6A9-7BF4-721C-C91796084D7B}"/>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C59D170B-BFF9-915F-C716-AB989DDD1470}"/>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21C03DA5-21DE-5565-B86B-BD06C21F5BC3}"/>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8C324ECB-23B0-31BC-1751-5B4913CCECD9}"/>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8C324ECB-23B0-31BC-1751-5B4913CCECD9}"/>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78C40DE7-2692-3628-5890-1F3A23C55B37}"/>
              </a:ext>
            </a:extLst>
          </p:cNvPr>
          <p:cNvSpPr txBox="1"/>
          <p:nvPr/>
        </p:nvSpPr>
        <p:spPr>
          <a:xfrm>
            <a:off x="510140" y="58234"/>
            <a:ext cx="11552076" cy="2970044"/>
          </a:xfrm>
          <a:prstGeom prst="rect">
            <a:avLst/>
          </a:prstGeom>
          <a:noFill/>
        </p:spPr>
        <p:txBody>
          <a:bodyPr wrap="square" rtlCol="0">
            <a:spAutoFit/>
          </a:bodyPr>
          <a:lstStyle/>
          <a:p>
            <a:r>
              <a:rPr lang="de-DE" sz="1600" b="1" u="sng" dirty="0"/>
              <a:t>Beispiele:</a:t>
            </a:r>
          </a:p>
          <a:p>
            <a:endParaRPr lang="de-DE" sz="1600" b="1" dirty="0"/>
          </a:p>
          <a:p>
            <a:pPr marL="285750" indent="-285750">
              <a:buFont typeface="Wingdings" panose="05000000000000000000" pitchFamily="2" charset="2"/>
              <a:buChar char="Ø"/>
            </a:pPr>
            <a:r>
              <a:rPr lang="de-DE" sz="1600" b="1" dirty="0"/>
              <a:t>Inventarschaden: </a:t>
            </a:r>
            <a:r>
              <a:rPr lang="de-DE" sz="1600" dirty="0"/>
              <a:t>z.B. nach Einbruchdiebstahl (zum Inventar zählen alle Gegenstände für die Bewirtschaftung, Mobiliar und weitere kleingartenübliche Gebrauchsgegenstände innerhalb der versicherten Gebäude):</a:t>
            </a:r>
          </a:p>
          <a:p>
            <a:r>
              <a:rPr lang="de-DE" sz="1600" dirty="0"/>
              <a:t>	</a:t>
            </a:r>
            <a:r>
              <a:rPr lang="de-DE" sz="1600" b="1" dirty="0"/>
              <a:t>Schaden: 3.000,- €, Versicherungssumme: 2.000,- €, tatsächlicher Versicherungswert: 5.000,- €</a:t>
            </a:r>
          </a:p>
          <a:p>
            <a:r>
              <a:rPr lang="de-DE" sz="1600" dirty="0"/>
              <a:t>				</a:t>
            </a:r>
          </a:p>
          <a:p>
            <a:r>
              <a:rPr lang="de-DE" sz="1600" dirty="0"/>
              <a:t>				</a:t>
            </a:r>
            <a:r>
              <a:rPr lang="de-DE" sz="1600" u="sng" dirty="0"/>
              <a:t>3.000€ x 2.000€ </a:t>
            </a:r>
            <a:r>
              <a:rPr lang="de-DE" sz="1600" dirty="0"/>
              <a:t>= </a:t>
            </a:r>
            <a:r>
              <a:rPr lang="de-DE" sz="1600" b="1" dirty="0"/>
              <a:t>1.200 €</a:t>
            </a:r>
          </a:p>
          <a:p>
            <a:r>
              <a:rPr lang="de-DE" sz="1600" dirty="0"/>
              <a:t>				         5.000€</a:t>
            </a:r>
          </a:p>
          <a:p>
            <a:endParaRPr lang="de-DE" sz="1100" dirty="0"/>
          </a:p>
          <a:p>
            <a:r>
              <a:rPr lang="de-DE" sz="1600" dirty="0"/>
              <a:t>Die Entschädigungsleistung beträgt 1.200 €. </a:t>
            </a:r>
            <a:r>
              <a:rPr lang="de-DE" sz="1600" b="1" dirty="0"/>
              <a:t>Da keine hinreichende Höherversicherung des Inhalts abgeschlossen wurde, entsteht Ihnen ein Schaden von 1.800 €</a:t>
            </a:r>
            <a:r>
              <a:rPr lang="de-DE" sz="1600" dirty="0"/>
              <a:t>.</a:t>
            </a:r>
          </a:p>
          <a:p>
            <a:endParaRPr lang="de-DE" sz="1600" dirty="0"/>
          </a:p>
        </p:txBody>
      </p:sp>
      <p:sp>
        <p:nvSpPr>
          <p:cNvPr id="3" name="Textfeld 2">
            <a:extLst>
              <a:ext uri="{FF2B5EF4-FFF2-40B4-BE49-F238E27FC236}">
                <a16:creationId xmlns:a16="http://schemas.microsoft.com/office/drawing/2014/main" id="{F7D74D1D-B6D1-6C59-9C40-D30D28B2584E}"/>
              </a:ext>
            </a:extLst>
          </p:cNvPr>
          <p:cNvSpPr txBox="1"/>
          <p:nvPr/>
        </p:nvSpPr>
        <p:spPr>
          <a:xfrm>
            <a:off x="510140" y="2953188"/>
            <a:ext cx="11231033" cy="2431435"/>
          </a:xfrm>
          <a:prstGeom prst="rect">
            <a:avLst/>
          </a:prstGeom>
          <a:noFill/>
        </p:spPr>
        <p:txBody>
          <a:bodyPr wrap="square" rtlCol="0">
            <a:spAutoFit/>
          </a:bodyPr>
          <a:lstStyle/>
          <a:p>
            <a:pPr marL="285750" indent="-285750">
              <a:buFont typeface="Wingdings" panose="05000000000000000000" pitchFamily="2" charset="2"/>
              <a:buChar char="Ø"/>
            </a:pPr>
            <a:r>
              <a:rPr lang="de-DE" sz="1600" b="1" dirty="0"/>
              <a:t>Gebäudeteilschaden: </a:t>
            </a:r>
            <a:r>
              <a:rPr lang="de-DE" sz="1600" dirty="0"/>
              <a:t>z.B. nach Feuerschaden, sind 50% einer Steinlaube zerstört (behördlich genehmigte oder gesetzlich zulässige Baulichkeiten nach Bundeskleingartengesetz bis 24 qm. Diese 24 qm beinhalten z.B. die Laube, Schuppen sowie umbaute und überdachte Außenbereiche):</a:t>
            </a:r>
          </a:p>
          <a:p>
            <a:r>
              <a:rPr lang="de-DE" sz="1600" dirty="0"/>
              <a:t>	</a:t>
            </a:r>
            <a:r>
              <a:rPr lang="de-DE" sz="1600" b="1" dirty="0"/>
              <a:t>Schaden: 15.000,- €, Versicherungssumme: 10.000,- €, tatsächlicher Versicherungswert: 30.000,- €</a:t>
            </a:r>
          </a:p>
          <a:p>
            <a:endParaRPr lang="de-DE" sz="1100" dirty="0"/>
          </a:p>
          <a:p>
            <a:pPr lvl="8"/>
            <a:r>
              <a:rPr lang="de-DE" sz="1600" u="sng" dirty="0"/>
              <a:t>15.000€ x 10.000€ </a:t>
            </a:r>
            <a:r>
              <a:rPr lang="de-DE" sz="1600" dirty="0"/>
              <a:t>= </a:t>
            </a:r>
            <a:r>
              <a:rPr lang="de-DE" dirty="0"/>
              <a:t>5.000,00</a:t>
            </a:r>
            <a:r>
              <a:rPr lang="de-DE" sz="1600" b="1" dirty="0"/>
              <a:t> €</a:t>
            </a:r>
          </a:p>
          <a:p>
            <a:pPr lvl="8"/>
            <a:r>
              <a:rPr lang="de-DE" sz="1600" dirty="0"/>
              <a:t>          30.000€</a:t>
            </a:r>
          </a:p>
          <a:p>
            <a:endParaRPr lang="de-DE" sz="1100" dirty="0"/>
          </a:p>
          <a:p>
            <a:r>
              <a:rPr lang="de-DE" sz="1600" b="1" dirty="0"/>
              <a:t>Die Entschädigungsleistung beträgt 5.000,00 €</a:t>
            </a:r>
            <a:r>
              <a:rPr lang="de-DE" sz="1600" dirty="0"/>
              <a:t>. </a:t>
            </a:r>
            <a:r>
              <a:rPr lang="de-DE" sz="1600" b="1" dirty="0"/>
              <a:t>Da keine hinreichende Höherversicherung des Gebäudes abgeschlossen wurde, entsteht Ihnen ein Schaden von 10.000 €</a:t>
            </a:r>
            <a:r>
              <a:rPr lang="de-DE" sz="1600" dirty="0"/>
              <a:t>.</a:t>
            </a:r>
            <a:endParaRPr lang="de-DE" sz="1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7559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F6BFD-4F23-FE72-FB6E-C0A2DF69BE4F}"/>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8643B6AD-EF49-F610-E050-7F752F60C08F}"/>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0D3B3DB7-F295-5121-139F-06E9E6BEB8E4}"/>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826ADA06-A1A3-1A76-6E87-FDB21C06E83B}"/>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826ADA06-A1A3-1A76-6E87-FDB21C06E83B}"/>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0FEA5315-8D9F-0E56-0C4C-EFE18B6432B2}"/>
              </a:ext>
            </a:extLst>
          </p:cNvPr>
          <p:cNvSpPr txBox="1"/>
          <p:nvPr/>
        </p:nvSpPr>
        <p:spPr>
          <a:xfrm>
            <a:off x="803728" y="565906"/>
            <a:ext cx="10009389" cy="4278094"/>
          </a:xfrm>
          <a:prstGeom prst="rect">
            <a:avLst/>
          </a:prstGeom>
          <a:noFill/>
        </p:spPr>
        <p:txBody>
          <a:bodyPr wrap="square" rtlCol="0">
            <a:spAutoFit/>
          </a:bodyPr>
          <a:lstStyle/>
          <a:p>
            <a:r>
              <a:rPr lang="de-DE" sz="1600" b="1" u="sng" dirty="0">
                <a:latin typeface="Quicksand"/>
              </a:rPr>
              <a:t>Wie können Sie Ihren Versicherungswert ermitteln?</a:t>
            </a:r>
          </a:p>
          <a:p>
            <a:endParaRPr lang="de-DE" sz="1600" dirty="0"/>
          </a:p>
          <a:p>
            <a:pPr marL="285750" indent="-285750">
              <a:buFont typeface="Wingdings" panose="05000000000000000000" pitchFamily="2" charset="2"/>
              <a:buChar char="Ø"/>
            </a:pPr>
            <a:r>
              <a:rPr lang="de-DE" sz="1600" dirty="0"/>
              <a:t>In Bezug auf die </a:t>
            </a:r>
            <a:r>
              <a:rPr lang="de-DE" sz="1600" b="1" dirty="0"/>
              <a:t>Inhaltssumme </a:t>
            </a:r>
            <a:r>
              <a:rPr lang="de-DE" sz="1600" dirty="0"/>
              <a:t>empfehlen wir Ihnen ein </a:t>
            </a:r>
            <a:r>
              <a:rPr lang="de-DE" sz="1600" b="1" dirty="0"/>
              <a:t>Inhaltsverzeichnis</a:t>
            </a:r>
            <a:r>
              <a:rPr lang="de-DE" sz="1600" dirty="0"/>
              <a:t>.</a:t>
            </a:r>
          </a:p>
          <a:p>
            <a:pPr marL="285750" indent="-285750">
              <a:buFont typeface="Wingdings" panose="05000000000000000000" pitchFamily="2" charset="2"/>
              <a:buChar char="Ø"/>
            </a:pPr>
            <a:endParaRPr lang="de-DE" sz="1600" dirty="0"/>
          </a:p>
          <a:p>
            <a:pPr marL="285750" indent="-285750">
              <a:buFont typeface="Wingdings" panose="05000000000000000000" pitchFamily="2" charset="2"/>
              <a:buChar char="Ø"/>
            </a:pPr>
            <a:r>
              <a:rPr lang="de-DE" sz="1600" dirty="0"/>
              <a:t>Schreiben Sie auf, welche Gegenstände sich innerhalb der versicherten Räumlichkeiten befinden und beziffern Sie die Positionen mit </a:t>
            </a:r>
            <a:r>
              <a:rPr lang="de-DE" sz="1600" b="1" dirty="0"/>
              <a:t>aktuellen Wiederbeschaffungspreisen</a:t>
            </a:r>
            <a:r>
              <a:rPr lang="de-DE" sz="1600" dirty="0"/>
              <a:t>.</a:t>
            </a:r>
          </a:p>
          <a:p>
            <a:pPr marL="285750" indent="-285750">
              <a:buFont typeface="Wingdings" panose="05000000000000000000" pitchFamily="2" charset="2"/>
              <a:buChar char="Ø"/>
            </a:pPr>
            <a:endParaRPr lang="de-DE" sz="1600" dirty="0"/>
          </a:p>
          <a:p>
            <a:pPr marL="285750" indent="-285750">
              <a:buFont typeface="Wingdings" panose="05000000000000000000" pitchFamily="2" charset="2"/>
              <a:buChar char="Ø"/>
            </a:pPr>
            <a:r>
              <a:rPr lang="de-DE" sz="1600" dirty="0"/>
              <a:t>Näherungsweise kann bei </a:t>
            </a:r>
            <a:r>
              <a:rPr lang="de-DE" sz="1600" b="1" dirty="0"/>
              <a:t>kleingartenüblicher Ausstattung </a:t>
            </a:r>
            <a:r>
              <a:rPr lang="de-DE" sz="1600" dirty="0"/>
              <a:t>von einem </a:t>
            </a:r>
            <a:r>
              <a:rPr lang="de-DE" sz="1600" b="1" dirty="0"/>
              <a:t>Neuwert des Inhalts von rund    5.000 € </a:t>
            </a:r>
            <a:r>
              <a:rPr lang="de-DE" sz="1600" dirty="0"/>
              <a:t>ausgegangen werden.</a:t>
            </a:r>
          </a:p>
          <a:p>
            <a:pPr marL="285750" indent="-285750">
              <a:buFont typeface="Wingdings" panose="05000000000000000000" pitchFamily="2" charset="2"/>
              <a:buChar char="Ø"/>
            </a:pPr>
            <a:endParaRPr lang="de-DE" sz="1600" dirty="0"/>
          </a:p>
          <a:p>
            <a:pPr marL="285750" indent="-285750">
              <a:buFont typeface="Wingdings" panose="05000000000000000000" pitchFamily="2" charset="2"/>
              <a:buChar char="Ø"/>
            </a:pPr>
            <a:r>
              <a:rPr lang="de-DE" sz="1600" dirty="0"/>
              <a:t>Erfahrungsgemäß entfallen hierbei bis zu 2.000 € auf die in den Baulichkeiten befindlichen Maschinen und Gartengeräte, sowie - je nach Ausstattung - rund 3.000 € für das Mobiliar.</a:t>
            </a:r>
          </a:p>
          <a:p>
            <a:pPr marL="285750" indent="-285750">
              <a:buFont typeface="Wingdings" panose="05000000000000000000" pitchFamily="2" charset="2"/>
              <a:buChar char="Ø"/>
            </a:pPr>
            <a:endParaRPr lang="de-DE" sz="1600" dirty="0"/>
          </a:p>
          <a:p>
            <a:pPr marL="285750" indent="-285750">
              <a:buFont typeface="Wingdings" panose="05000000000000000000" pitchFamily="2" charset="2"/>
              <a:buChar char="Ø"/>
            </a:pPr>
            <a:r>
              <a:rPr lang="de-DE" sz="1600" dirty="0"/>
              <a:t>Für </a:t>
            </a:r>
            <a:r>
              <a:rPr lang="de-DE" sz="1600" b="1" dirty="0"/>
              <a:t>Lauben in Holzbauweise </a:t>
            </a:r>
            <a:r>
              <a:rPr lang="de-DE" sz="1600" dirty="0"/>
              <a:t>gilt je nach Modell und Ausführung in der Regel ein Neubauwert (bei 24 QM) von zwischen </a:t>
            </a:r>
            <a:r>
              <a:rPr lang="de-DE" sz="1600" b="1" dirty="0"/>
              <a:t>15.000-20.000 € </a:t>
            </a:r>
            <a:r>
              <a:rPr lang="de-DE" sz="1600" dirty="0"/>
              <a:t>als Richtwert.</a:t>
            </a:r>
          </a:p>
          <a:p>
            <a:pPr marL="285750" indent="-285750">
              <a:buFont typeface="Wingdings" panose="05000000000000000000" pitchFamily="2" charset="2"/>
              <a:buChar char="Ø"/>
            </a:pPr>
            <a:endParaRPr lang="de-DE" sz="1600" dirty="0"/>
          </a:p>
          <a:p>
            <a:pPr marL="285750" indent="-285750">
              <a:buFont typeface="Wingdings" panose="05000000000000000000" pitchFamily="2" charset="2"/>
              <a:buChar char="Ø"/>
            </a:pPr>
            <a:r>
              <a:rPr lang="de-DE" sz="1600" dirty="0"/>
              <a:t>Bei </a:t>
            </a:r>
            <a:r>
              <a:rPr lang="de-DE" sz="1600" b="1" dirty="0"/>
              <a:t>Lauben in Massivbauweise </a:t>
            </a:r>
            <a:r>
              <a:rPr lang="de-DE" sz="1600" dirty="0"/>
              <a:t>ist rasch ein Neubauwert (bei 24 QM) von </a:t>
            </a:r>
            <a:r>
              <a:rPr lang="de-DE" sz="1600" b="1" dirty="0"/>
              <a:t>30.000-35.000 € </a:t>
            </a:r>
            <a:r>
              <a:rPr lang="de-DE" sz="1600" dirty="0"/>
              <a:t>erreicht.</a:t>
            </a:r>
            <a:endParaRPr lang="de-DE"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0335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84C2-302A-A081-91CE-FBA27A36D192}"/>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10FC5358-C7F1-A23A-1C7A-9E1F5CAA9B5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2E353DD8-3105-7418-857A-B619AA3733E6}"/>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B67F1054-651E-AA46-0153-A0FEFDC96486}"/>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B67F1054-651E-AA46-0153-A0FEFDC96486}"/>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FE455128-D2FB-019F-D369-270A888DB385}"/>
              </a:ext>
            </a:extLst>
          </p:cNvPr>
          <p:cNvSpPr txBox="1"/>
          <p:nvPr/>
        </p:nvSpPr>
        <p:spPr>
          <a:xfrm>
            <a:off x="682774" y="284446"/>
            <a:ext cx="11658602" cy="5262979"/>
          </a:xfrm>
          <a:prstGeom prst="rect">
            <a:avLst/>
          </a:prstGeom>
          <a:noFill/>
        </p:spPr>
        <p:txBody>
          <a:bodyPr wrap="square" rtlCol="0">
            <a:spAutoFit/>
          </a:bodyPr>
          <a:lstStyle/>
          <a:p>
            <a:r>
              <a:rPr lang="de-DE" sz="1600" b="1" u="sng" dirty="0">
                <a:latin typeface="Quicksand"/>
              </a:rPr>
              <a:t>Was kostet eine Höherversicherung?</a:t>
            </a:r>
          </a:p>
          <a:p>
            <a:r>
              <a:rPr lang="de-DE" sz="1600" dirty="0">
                <a:latin typeface="Quicksand"/>
              </a:rPr>
              <a:t>Aufbauend auf die Grundversicherung können sowohl für </a:t>
            </a:r>
            <a:r>
              <a:rPr lang="de-DE" sz="1600" b="1" dirty="0">
                <a:latin typeface="Quicksand"/>
              </a:rPr>
              <a:t>Gebäude</a:t>
            </a:r>
            <a:r>
              <a:rPr lang="de-DE" sz="1600" dirty="0">
                <a:latin typeface="Quicksand"/>
              </a:rPr>
              <a:t>, als auch den </a:t>
            </a:r>
            <a:r>
              <a:rPr lang="de-DE" sz="1600" b="1" dirty="0">
                <a:latin typeface="Quicksand"/>
              </a:rPr>
              <a:t>Inhalt </a:t>
            </a:r>
            <a:r>
              <a:rPr lang="de-DE" sz="1600" dirty="0">
                <a:latin typeface="Quicksand"/>
              </a:rPr>
              <a:t>die Versicherungssummen </a:t>
            </a:r>
            <a:r>
              <a:rPr lang="de-DE" sz="1600" b="1" dirty="0">
                <a:latin typeface="Quicksand"/>
              </a:rPr>
              <a:t>erhöht werden</a:t>
            </a:r>
            <a:r>
              <a:rPr lang="de-DE" sz="1600" dirty="0">
                <a:latin typeface="Quicksand"/>
              </a:rPr>
              <a:t>.</a:t>
            </a:r>
          </a:p>
          <a:p>
            <a:endParaRPr lang="de-DE" sz="1600" dirty="0">
              <a:latin typeface="Quicksand"/>
            </a:endParaRPr>
          </a:p>
          <a:p>
            <a:r>
              <a:rPr lang="de-DE" sz="1600" dirty="0">
                <a:latin typeface="Quicksand"/>
              </a:rPr>
              <a:t>Unsere </a:t>
            </a:r>
            <a:r>
              <a:rPr lang="de-DE" sz="1600" b="1" dirty="0">
                <a:latin typeface="Quicksand"/>
              </a:rPr>
              <a:t>Grundversicherung </a:t>
            </a:r>
            <a:r>
              <a:rPr lang="de-DE" sz="1600" dirty="0">
                <a:latin typeface="Quicksand"/>
              </a:rPr>
              <a:t>mit</a:t>
            </a:r>
          </a:p>
          <a:p>
            <a:r>
              <a:rPr lang="de-DE" sz="1600" dirty="0">
                <a:latin typeface="Quicksand"/>
              </a:rPr>
              <a:t>	• </a:t>
            </a:r>
            <a:r>
              <a:rPr lang="de-DE" sz="1600" b="1" dirty="0">
                <a:latin typeface="Quicksand"/>
              </a:rPr>
              <a:t>10.000 € </a:t>
            </a:r>
            <a:r>
              <a:rPr lang="de-DE" sz="1600" dirty="0">
                <a:latin typeface="Quicksand"/>
              </a:rPr>
              <a:t>Versicherungssumme für </a:t>
            </a:r>
            <a:r>
              <a:rPr lang="de-DE" sz="1600" b="1" dirty="0">
                <a:latin typeface="Quicksand"/>
              </a:rPr>
              <a:t>Gebäude</a:t>
            </a:r>
          </a:p>
          <a:p>
            <a:r>
              <a:rPr lang="de-DE" sz="1600" dirty="0">
                <a:latin typeface="Quicksand"/>
              </a:rPr>
              <a:t>	• </a:t>
            </a:r>
            <a:r>
              <a:rPr lang="de-DE" sz="1600" b="1" dirty="0">
                <a:latin typeface="Quicksand"/>
              </a:rPr>
              <a:t>2.000 € </a:t>
            </a:r>
            <a:r>
              <a:rPr lang="de-DE" sz="1600" dirty="0">
                <a:latin typeface="Quicksand"/>
              </a:rPr>
              <a:t>Versicherungssumme für </a:t>
            </a:r>
            <a:r>
              <a:rPr lang="de-DE" sz="1600" b="1" dirty="0">
                <a:latin typeface="Quicksand"/>
              </a:rPr>
              <a:t>Inhalt</a:t>
            </a:r>
          </a:p>
          <a:p>
            <a:endParaRPr lang="de-DE" sz="1600" dirty="0">
              <a:latin typeface="Quicksand"/>
            </a:endParaRPr>
          </a:p>
          <a:p>
            <a:r>
              <a:rPr lang="de-DE" sz="1600" dirty="0">
                <a:latin typeface="Quicksand"/>
              </a:rPr>
              <a:t>beläuft sich auf </a:t>
            </a:r>
            <a:r>
              <a:rPr lang="de-DE" sz="1600" b="1" dirty="0">
                <a:latin typeface="Quicksand"/>
              </a:rPr>
              <a:t>jährlich 35,00 € brutto</a:t>
            </a:r>
            <a:r>
              <a:rPr lang="de-DE" sz="1600" dirty="0">
                <a:latin typeface="Quicksand"/>
              </a:rPr>
              <a:t>. </a:t>
            </a:r>
          </a:p>
          <a:p>
            <a:endParaRPr lang="de-DE" sz="1600" dirty="0">
              <a:latin typeface="Quicksand"/>
            </a:endParaRPr>
          </a:p>
          <a:p>
            <a:r>
              <a:rPr lang="de-DE" sz="1600" dirty="0">
                <a:latin typeface="Quicksand"/>
              </a:rPr>
              <a:t>Sie beinhaltet ebenfalls </a:t>
            </a:r>
            <a:r>
              <a:rPr lang="de-DE" sz="1600" b="1" dirty="0">
                <a:latin typeface="Quicksand"/>
              </a:rPr>
              <a:t>1.000 € </a:t>
            </a:r>
            <a:r>
              <a:rPr lang="de-DE" sz="1600" dirty="0">
                <a:latin typeface="Quicksand"/>
              </a:rPr>
              <a:t>Versicherungssumme für </a:t>
            </a:r>
            <a:r>
              <a:rPr lang="de-DE" sz="1600" b="1" dirty="0">
                <a:latin typeface="Quicksand"/>
              </a:rPr>
              <a:t>Glasbruchschäden </a:t>
            </a:r>
            <a:r>
              <a:rPr lang="de-DE" sz="1600" dirty="0">
                <a:latin typeface="Quicksand"/>
              </a:rPr>
              <a:t>am Gebäude und/oder Glasgewächshäusern und </a:t>
            </a:r>
            <a:r>
              <a:rPr lang="de-DE" sz="1600" dirty="0" err="1">
                <a:latin typeface="Quicksand"/>
              </a:rPr>
              <a:t>Frühbeetkästen</a:t>
            </a:r>
            <a:r>
              <a:rPr lang="de-DE" sz="1600" dirty="0">
                <a:latin typeface="Quicksand"/>
              </a:rPr>
              <a:t>.</a:t>
            </a:r>
          </a:p>
          <a:p>
            <a:endParaRPr lang="de-DE" sz="1600" dirty="0">
              <a:latin typeface="Quicksand"/>
            </a:endParaRPr>
          </a:p>
          <a:p>
            <a:r>
              <a:rPr lang="de-DE" sz="1600" dirty="0">
                <a:latin typeface="Quicksand"/>
              </a:rPr>
              <a:t>Nachfolgend erhalten Sie </a:t>
            </a:r>
            <a:r>
              <a:rPr lang="de-DE" sz="1600" b="1" dirty="0">
                <a:latin typeface="Quicksand"/>
              </a:rPr>
              <a:t>Berechnungsbeispiele </a:t>
            </a:r>
            <a:r>
              <a:rPr lang="de-DE" sz="1600" dirty="0">
                <a:latin typeface="Quicksand"/>
              </a:rPr>
              <a:t>anhand vorgenannter Schadenbeispiele:</a:t>
            </a:r>
          </a:p>
          <a:p>
            <a:endParaRPr lang="de-DE" sz="1600" dirty="0">
              <a:latin typeface="Quicksand"/>
            </a:endParaRPr>
          </a:p>
          <a:p>
            <a:r>
              <a:rPr lang="de-DE" sz="1600" dirty="0">
                <a:latin typeface="Quicksand"/>
              </a:rPr>
              <a:t>	• Erhöhung der Inhaltssumme auf 5.000 € bedeutet </a:t>
            </a:r>
            <a:r>
              <a:rPr lang="de-DE" sz="1600" b="1" dirty="0">
                <a:latin typeface="Quicksand"/>
              </a:rPr>
              <a:t>zusätzlich 24 €/Jahr</a:t>
            </a:r>
          </a:p>
          <a:p>
            <a:r>
              <a:rPr lang="de-DE" sz="1600" dirty="0">
                <a:latin typeface="Quicksand"/>
              </a:rPr>
              <a:t>	• Erhöhung der Gebäudesumme auf 30.000 € bedeutet </a:t>
            </a:r>
            <a:r>
              <a:rPr lang="de-DE" sz="1600" b="1" dirty="0">
                <a:latin typeface="Quicksand"/>
              </a:rPr>
              <a:t>zusätzlich 40 €/Jahr</a:t>
            </a:r>
          </a:p>
          <a:p>
            <a:endParaRPr lang="de-DE" sz="1600" b="1" dirty="0">
              <a:latin typeface="Quicksand"/>
            </a:endParaRPr>
          </a:p>
          <a:p>
            <a:r>
              <a:rPr lang="de-DE" sz="1600" dirty="0">
                <a:latin typeface="Quicksand"/>
              </a:rPr>
              <a:t>Ihr Jahresbeitrag für 5.000 Inhalt und 30.000 € Gebäude würde somit </a:t>
            </a:r>
            <a:r>
              <a:rPr lang="de-DE" sz="1600" b="1" dirty="0">
                <a:latin typeface="Quicksand"/>
              </a:rPr>
              <a:t>99 € brutto </a:t>
            </a:r>
            <a:r>
              <a:rPr lang="de-DE" sz="1600" dirty="0">
                <a:latin typeface="Quicksand"/>
              </a:rPr>
              <a:t>betragen. </a:t>
            </a:r>
          </a:p>
          <a:p>
            <a:endParaRPr lang="de-DE" sz="1600" dirty="0">
              <a:latin typeface="Quicksand"/>
            </a:endParaRPr>
          </a:p>
          <a:p>
            <a:r>
              <a:rPr lang="de-DE" sz="1600" dirty="0">
                <a:latin typeface="Quicksand"/>
              </a:rPr>
              <a:t>Für 24 € (Mehr-) Beitrag/Jahr für eine Höherversicherung des Inhalts wäre ein Schaden von 1.800 € und </a:t>
            </a:r>
          </a:p>
          <a:p>
            <a:r>
              <a:rPr lang="de-DE" sz="1600" dirty="0">
                <a:latin typeface="Quicksand"/>
              </a:rPr>
              <a:t>für 40 € (Mehr-) Beitrag/Jahr für eine Höherversicherung des Gebäudes wäre ein Schaden von 10.000 € vermeidbar gewesen. </a:t>
            </a:r>
            <a:endParaRPr lang="de-DE" sz="1600" dirty="0">
              <a:effectLst/>
              <a:latin typeface="Quicksand"/>
              <a:ea typeface="Times New Roman" panose="02020603050405020304" pitchFamily="18" charset="0"/>
            </a:endParaRPr>
          </a:p>
        </p:txBody>
      </p:sp>
    </p:spTree>
    <p:extLst>
      <p:ext uri="{BB962C8B-B14F-4D97-AF65-F5344CB8AC3E}">
        <p14:creationId xmlns:p14="http://schemas.microsoft.com/office/powerpoint/2010/main" val="1553965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04501-EF7C-07DD-7E02-84DD82682442}"/>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764B3EF3-F22F-8A47-4B71-D85A407C02B2}"/>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B959A193-A6A6-B06C-A689-F62A45C9B0B6}"/>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5B52A399-336D-2A2F-22E5-A71E1CE8EF5B}"/>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5B52A399-336D-2A2F-22E5-A71E1CE8EF5B}"/>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54F07975-2A8B-9B74-24CD-8932A0E5F679}"/>
              </a:ext>
            </a:extLst>
          </p:cNvPr>
          <p:cNvSpPr txBox="1"/>
          <p:nvPr/>
        </p:nvSpPr>
        <p:spPr>
          <a:xfrm>
            <a:off x="484211" y="516047"/>
            <a:ext cx="11054281" cy="5232202"/>
          </a:xfrm>
          <a:prstGeom prst="rect">
            <a:avLst/>
          </a:prstGeom>
          <a:noFill/>
        </p:spPr>
        <p:txBody>
          <a:bodyPr wrap="square" rtlCol="0">
            <a:spAutoFit/>
          </a:bodyPr>
          <a:lstStyle/>
          <a:p>
            <a:pPr marL="285750" indent="-285750" algn="just">
              <a:buFont typeface="Wingdings" panose="05000000000000000000" pitchFamily="2" charset="2"/>
              <a:buChar char="Ø"/>
              <a:tabLst>
                <a:tab pos="1028700" algn="l"/>
              </a:tabLst>
            </a:pPr>
            <a:r>
              <a:rPr lang="de-DE" sz="1800" dirty="0">
                <a:effectLst/>
                <a:latin typeface="Quicksand"/>
                <a:ea typeface="Times New Roman" panose="02020603050405020304" pitchFamily="18" charset="0"/>
              </a:rPr>
              <a:t>Im Falle eines </a:t>
            </a:r>
            <a:r>
              <a:rPr lang="de-DE" sz="1800" b="1" dirty="0">
                <a:effectLst/>
                <a:latin typeface="Quicksand"/>
                <a:ea typeface="Times New Roman" panose="02020603050405020304" pitchFamily="18" charset="0"/>
              </a:rPr>
              <a:t>Totalschadens</a:t>
            </a:r>
            <a:r>
              <a:rPr lang="de-DE" sz="1800" dirty="0">
                <a:effectLst/>
                <a:latin typeface="Quicksand"/>
                <a:ea typeface="Times New Roman" panose="02020603050405020304" pitchFamily="18" charset="0"/>
              </a:rPr>
              <a:t> (z. B. durch Brand) hat der Versicherte das Recht auf den Wiederaufbau der Laube in gleicher Größe, Art und Bauweise wie die zerstörte Laube. </a:t>
            </a:r>
          </a:p>
          <a:p>
            <a:pPr marL="285750" indent="-285750" algn="just">
              <a:buFont typeface="Wingdings" panose="05000000000000000000" pitchFamily="2" charset="2"/>
              <a:buChar char="Ø"/>
              <a:tabLst>
                <a:tab pos="1028700" algn="l"/>
              </a:tabLst>
            </a:pPr>
            <a:endParaRPr lang="de-DE" dirty="0">
              <a:latin typeface="Quicksand"/>
              <a:ea typeface="Times New Roman" panose="02020603050405020304" pitchFamily="18" charset="0"/>
            </a:endParaRPr>
          </a:p>
          <a:p>
            <a:pPr marL="285750" indent="-285750" algn="just">
              <a:buFont typeface="Wingdings" panose="05000000000000000000" pitchFamily="2" charset="2"/>
              <a:buChar char="Ø"/>
              <a:tabLst>
                <a:tab pos="1028700" algn="l"/>
              </a:tabLst>
            </a:pPr>
            <a:r>
              <a:rPr lang="de-DE" sz="1800" dirty="0">
                <a:effectLst/>
                <a:latin typeface="Quicksand"/>
                <a:ea typeface="Times New Roman" panose="02020603050405020304" pitchFamily="18" charset="0"/>
              </a:rPr>
              <a:t>In vielen Fällen wird daher die Grundversicherungssumme von 10.000,- € (brutto) nicht ausreichen. Daher muss eine dem </a:t>
            </a:r>
            <a:r>
              <a:rPr lang="de-DE" sz="1800" b="1" dirty="0">
                <a:effectLst/>
                <a:latin typeface="Quicksand"/>
                <a:ea typeface="Times New Roman" panose="02020603050405020304" pitchFamily="18" charset="0"/>
              </a:rPr>
              <a:t>tatsächlichen Neubauwert </a:t>
            </a:r>
            <a:r>
              <a:rPr lang="de-DE" sz="1800" dirty="0">
                <a:effectLst/>
                <a:latin typeface="Quicksand"/>
                <a:ea typeface="Times New Roman" panose="02020603050405020304" pitchFamily="18" charset="0"/>
              </a:rPr>
              <a:t>entsprechende Höherversicherung abgeschlossen werden. </a:t>
            </a:r>
          </a:p>
          <a:p>
            <a:pPr marL="285750" indent="-285750" algn="just">
              <a:buFont typeface="Wingdings" panose="05000000000000000000" pitchFamily="2" charset="2"/>
              <a:buChar char="Ø"/>
              <a:tabLst>
                <a:tab pos="1028700" algn="l"/>
              </a:tabLst>
            </a:pPr>
            <a:endParaRPr lang="de-DE" dirty="0">
              <a:latin typeface="Quicksand"/>
              <a:ea typeface="Times New Roman" panose="02020603050405020304" pitchFamily="18" charset="0"/>
            </a:endParaRPr>
          </a:p>
          <a:p>
            <a:pPr algn="just">
              <a:tabLst>
                <a:tab pos="1028700" algn="l"/>
              </a:tabLst>
            </a:pPr>
            <a:r>
              <a:rPr lang="de-DE" dirty="0">
                <a:latin typeface="Quicksand"/>
                <a:ea typeface="Times New Roman" panose="02020603050405020304" pitchFamily="18" charset="0"/>
              </a:rPr>
              <a:t>Im Falle eines </a:t>
            </a:r>
            <a:r>
              <a:rPr lang="de-DE" b="1" dirty="0">
                <a:latin typeface="Quicksand"/>
                <a:ea typeface="Times New Roman" panose="02020603050405020304" pitchFamily="18" charset="0"/>
              </a:rPr>
              <a:t>Totalschadens</a:t>
            </a:r>
            <a:r>
              <a:rPr lang="de-DE" dirty="0">
                <a:latin typeface="Quicksand"/>
                <a:ea typeface="Times New Roman" panose="02020603050405020304" pitchFamily="18" charset="0"/>
              </a:rPr>
              <a:t> ergibt sich folgendes Bild: </a:t>
            </a:r>
          </a:p>
          <a:p>
            <a:pPr algn="just">
              <a:tabLst>
                <a:tab pos="1028700" algn="l"/>
              </a:tabLst>
            </a:pPr>
            <a:endParaRPr lang="de-DE" dirty="0">
              <a:latin typeface="Quicksand"/>
              <a:ea typeface="Times New Roman" panose="02020603050405020304" pitchFamily="18" charset="0"/>
            </a:endParaRPr>
          </a:p>
          <a:p>
            <a:pPr marL="285750" indent="-285750" algn="just">
              <a:buFont typeface="Wingdings" panose="05000000000000000000" pitchFamily="2" charset="2"/>
              <a:buChar char="Ø"/>
              <a:tabLst>
                <a:tab pos="1028700" algn="l"/>
              </a:tabLst>
            </a:pPr>
            <a:r>
              <a:rPr lang="de-DE" dirty="0">
                <a:latin typeface="Quicksand"/>
                <a:ea typeface="Times New Roman" panose="02020603050405020304" pitchFamily="18" charset="0"/>
              </a:rPr>
              <a:t>Neubaukosten 30.000 €, </a:t>
            </a:r>
          </a:p>
          <a:p>
            <a:pPr marL="285750" indent="-285750" algn="just">
              <a:buFont typeface="Wingdings" panose="05000000000000000000" pitchFamily="2" charset="2"/>
              <a:buChar char="Ø"/>
              <a:tabLst>
                <a:tab pos="1028700" algn="l"/>
              </a:tabLst>
            </a:pPr>
            <a:endParaRPr lang="de-DE" dirty="0">
              <a:latin typeface="Quicksand"/>
              <a:ea typeface="Times New Roman" panose="02020603050405020304" pitchFamily="18" charset="0"/>
            </a:endParaRPr>
          </a:p>
          <a:p>
            <a:pPr marL="285750" indent="-285750" algn="just">
              <a:buFont typeface="Wingdings" panose="05000000000000000000" pitchFamily="2" charset="2"/>
              <a:buChar char="Ø"/>
              <a:tabLst>
                <a:tab pos="1028700" algn="l"/>
              </a:tabLst>
            </a:pPr>
            <a:r>
              <a:rPr lang="de-DE" dirty="0">
                <a:latin typeface="Quicksand"/>
                <a:ea typeface="Times New Roman" panose="02020603050405020304" pitchFamily="18" charset="0"/>
              </a:rPr>
              <a:t>Entschädigung der Versicherung max. 10.000 €, </a:t>
            </a:r>
          </a:p>
          <a:p>
            <a:pPr marL="285750" indent="-285750" algn="just">
              <a:buFont typeface="Wingdings" panose="05000000000000000000" pitchFamily="2" charset="2"/>
              <a:buChar char="Ø"/>
              <a:tabLst>
                <a:tab pos="1028700" algn="l"/>
              </a:tabLst>
            </a:pPr>
            <a:endParaRPr lang="de-DE" dirty="0">
              <a:latin typeface="Quicksand"/>
              <a:ea typeface="Times New Roman" panose="02020603050405020304" pitchFamily="18" charset="0"/>
            </a:endParaRPr>
          </a:p>
          <a:p>
            <a:pPr marL="3943350" lvl="8" indent="-285750" algn="just">
              <a:buFont typeface="Wingdings" panose="05000000000000000000" pitchFamily="2" charset="2"/>
              <a:buChar char="Ø"/>
              <a:tabLst>
                <a:tab pos="1028700" algn="l"/>
              </a:tabLst>
            </a:pPr>
            <a:r>
              <a:rPr lang="de-DE" sz="2800" b="1" u="sng" dirty="0">
                <a:latin typeface="Quicksand"/>
                <a:ea typeface="Times New Roman" panose="02020603050405020304" pitchFamily="18" charset="0"/>
              </a:rPr>
              <a:t>Differenz:</a:t>
            </a:r>
            <a:r>
              <a:rPr lang="de-DE" sz="2800" b="1" dirty="0">
                <a:latin typeface="Quicksand"/>
                <a:ea typeface="Times New Roman" panose="02020603050405020304" pitchFamily="18" charset="0"/>
              </a:rPr>
              <a:t> 20.000 €</a:t>
            </a:r>
            <a:r>
              <a:rPr lang="de-DE" sz="2800" dirty="0">
                <a:latin typeface="Quicksand"/>
                <a:ea typeface="Times New Roman" panose="02020603050405020304" pitchFamily="18" charset="0"/>
              </a:rPr>
              <a:t>, </a:t>
            </a:r>
          </a:p>
          <a:p>
            <a:pPr algn="just">
              <a:tabLst>
                <a:tab pos="1028700" algn="l"/>
              </a:tabLst>
            </a:pPr>
            <a:endParaRPr lang="de-DE" dirty="0">
              <a:latin typeface="Quicksand"/>
              <a:ea typeface="Times New Roman" panose="02020603050405020304" pitchFamily="18" charset="0"/>
            </a:endParaRPr>
          </a:p>
          <a:p>
            <a:pPr algn="just">
              <a:tabLst>
                <a:tab pos="1028700" algn="l"/>
              </a:tabLst>
            </a:pPr>
            <a:endParaRPr lang="de-DE" dirty="0">
              <a:latin typeface="Quicksand"/>
              <a:ea typeface="Times New Roman" panose="02020603050405020304" pitchFamily="18" charset="0"/>
            </a:endParaRPr>
          </a:p>
          <a:p>
            <a:pPr algn="just">
              <a:tabLst>
                <a:tab pos="1028700" algn="l"/>
              </a:tabLst>
            </a:pPr>
            <a:r>
              <a:rPr lang="de-DE" b="1" dirty="0">
                <a:latin typeface="Quicksand"/>
                <a:ea typeface="Times New Roman" panose="02020603050405020304" pitchFamily="18" charset="0"/>
              </a:rPr>
              <a:t>	ersparter Beitrag </a:t>
            </a:r>
            <a:r>
              <a:rPr lang="de-DE" dirty="0">
                <a:latin typeface="Quicksand"/>
                <a:ea typeface="Times New Roman" panose="02020603050405020304" pitchFamily="18" charset="0"/>
              </a:rPr>
              <a:t>für die notwendige Höherversicherung </a:t>
            </a:r>
            <a:r>
              <a:rPr lang="de-DE" b="1" dirty="0">
                <a:latin typeface="Quicksand"/>
                <a:ea typeface="Times New Roman" panose="02020603050405020304" pitchFamily="18" charset="0"/>
              </a:rPr>
              <a:t>44 € pro Jahr</a:t>
            </a:r>
            <a:r>
              <a:rPr lang="de-DE" dirty="0">
                <a:latin typeface="Quicksand"/>
                <a:ea typeface="Times New Roman" panose="02020603050405020304" pitchFamily="18" charset="0"/>
              </a:rPr>
              <a:t>.</a:t>
            </a:r>
          </a:p>
          <a:p>
            <a:pPr marL="285750" indent="-285750" algn="just">
              <a:buFont typeface="Wingdings" panose="05000000000000000000" pitchFamily="2" charset="2"/>
              <a:buChar char="Ø"/>
              <a:tabLst>
                <a:tab pos="1028700" algn="l"/>
              </a:tabLst>
            </a:pPr>
            <a:endParaRPr lang="de-DE" sz="1800" dirty="0">
              <a:effectLst/>
              <a:latin typeface="Quicksand"/>
              <a:ea typeface="Times New Roman" panose="02020603050405020304" pitchFamily="18" charset="0"/>
            </a:endParaRPr>
          </a:p>
          <a:p>
            <a:pPr algn="just">
              <a:tabLst>
                <a:tab pos="1028700" algn="l"/>
              </a:tabLst>
            </a:pPr>
            <a:endParaRPr lang="de-DE" sz="1800" dirty="0">
              <a:effectLst/>
              <a:latin typeface="Quicksand"/>
              <a:ea typeface="Times New Roman" panose="02020603050405020304" pitchFamily="18" charset="0"/>
            </a:endParaRPr>
          </a:p>
        </p:txBody>
      </p:sp>
    </p:spTree>
    <p:extLst>
      <p:ext uri="{BB962C8B-B14F-4D97-AF65-F5344CB8AC3E}">
        <p14:creationId xmlns:p14="http://schemas.microsoft.com/office/powerpoint/2010/main" val="214695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EA2CE-9957-A3E3-DA10-0BC5C60491D8}"/>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BF12C9AB-4F39-3A45-E9AB-33F01E8B8433}"/>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93A2EFE3-30D1-C47F-3199-3BAFB62B066D}"/>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E5BCC931-5A3B-C88D-44F2-23D46047522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E5BCC931-5A3B-C88D-44F2-23D460475224}"/>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1E6EFE10-3CF5-64A5-9D59-306AEFE9973A}"/>
              </a:ext>
            </a:extLst>
          </p:cNvPr>
          <p:cNvSpPr txBox="1"/>
          <p:nvPr/>
        </p:nvSpPr>
        <p:spPr>
          <a:xfrm>
            <a:off x="606582" y="887239"/>
            <a:ext cx="10049347" cy="3046988"/>
          </a:xfrm>
          <a:prstGeom prst="rect">
            <a:avLst/>
          </a:prstGeom>
          <a:noFill/>
        </p:spPr>
        <p:txBody>
          <a:bodyPr wrap="square" rtlCol="0">
            <a:spAutoFit/>
          </a:bodyPr>
          <a:lstStyle/>
          <a:p>
            <a:pPr algn="just">
              <a:tabLst>
                <a:tab pos="1028700" algn="l"/>
              </a:tabLst>
            </a:pPr>
            <a:r>
              <a:rPr lang="de-DE" sz="6600" b="1" dirty="0">
                <a:effectLst/>
                <a:latin typeface="Quicksand"/>
                <a:ea typeface="Times New Roman" panose="02020603050405020304" pitchFamily="18" charset="0"/>
              </a:rPr>
              <a:t>Fazit: </a:t>
            </a:r>
          </a:p>
          <a:p>
            <a:pPr algn="just">
              <a:tabLst>
                <a:tab pos="1028700" algn="l"/>
              </a:tabLst>
            </a:pPr>
            <a:endParaRPr lang="de-DE" dirty="0">
              <a:latin typeface="Quicksand"/>
              <a:ea typeface="Times New Roman" panose="02020603050405020304" pitchFamily="18" charset="0"/>
            </a:endParaRPr>
          </a:p>
          <a:p>
            <a:pPr algn="just">
              <a:tabLst>
                <a:tab pos="1028700" algn="l"/>
              </a:tabLst>
            </a:pPr>
            <a:r>
              <a:rPr lang="de-DE" sz="1800" dirty="0">
                <a:effectLst/>
                <a:latin typeface="Quicksand"/>
                <a:ea typeface="Times New Roman" panose="02020603050405020304" pitchFamily="18" charset="0"/>
              </a:rPr>
              <a:t>Es bleibt festzustellen, dass eine </a:t>
            </a:r>
            <a:r>
              <a:rPr lang="de-DE" sz="1800" b="1" dirty="0">
                <a:effectLst/>
                <a:latin typeface="Quicksand"/>
                <a:ea typeface="Times New Roman" panose="02020603050405020304" pitchFamily="18" charset="0"/>
              </a:rPr>
              <a:t>Unterversicherung</a:t>
            </a:r>
            <a:r>
              <a:rPr lang="de-DE" sz="1800" dirty="0">
                <a:effectLst/>
                <a:latin typeface="Quicksand"/>
                <a:ea typeface="Times New Roman" panose="02020603050405020304" pitchFamily="18" charset="0"/>
              </a:rPr>
              <a:t> </a:t>
            </a:r>
            <a:r>
              <a:rPr lang="de-DE" sz="1800" b="1" dirty="0">
                <a:effectLst/>
                <a:latin typeface="Quicksand"/>
                <a:ea typeface="Times New Roman" panose="02020603050405020304" pitchFamily="18" charset="0"/>
              </a:rPr>
              <a:t>immer zum Nachteil des Versicherten </a:t>
            </a:r>
            <a:r>
              <a:rPr lang="de-DE" sz="1800" dirty="0">
                <a:effectLst/>
                <a:latin typeface="Quicksand"/>
                <a:ea typeface="Times New Roman" panose="02020603050405020304" pitchFamily="18" charset="0"/>
              </a:rPr>
              <a:t>führt. </a:t>
            </a:r>
          </a:p>
          <a:p>
            <a:pPr algn="just">
              <a:tabLst>
                <a:tab pos="1028700" algn="l"/>
              </a:tabLst>
            </a:pPr>
            <a:endParaRPr lang="de-DE" dirty="0">
              <a:latin typeface="Quicksand"/>
              <a:ea typeface="Times New Roman" panose="02020603050405020304" pitchFamily="18" charset="0"/>
            </a:endParaRPr>
          </a:p>
          <a:p>
            <a:pPr algn="just">
              <a:tabLst>
                <a:tab pos="1028700" algn="l"/>
              </a:tabLst>
            </a:pPr>
            <a:r>
              <a:rPr lang="de-DE" sz="1800" dirty="0">
                <a:effectLst/>
                <a:latin typeface="Quicksand"/>
                <a:ea typeface="Times New Roman" panose="02020603050405020304" pitchFamily="18" charset="0"/>
              </a:rPr>
              <a:t>In Anbetracht der </a:t>
            </a:r>
            <a:r>
              <a:rPr lang="de-DE" sz="1800" b="1" dirty="0">
                <a:effectLst/>
                <a:latin typeface="Quicksand"/>
                <a:ea typeface="Times New Roman" panose="02020603050405020304" pitchFamily="18" charset="0"/>
              </a:rPr>
              <a:t>geringen Kosten für eine Höherversicherung </a:t>
            </a:r>
            <a:r>
              <a:rPr lang="de-DE" sz="1800" dirty="0">
                <a:effectLst/>
                <a:latin typeface="Quicksand"/>
                <a:ea typeface="Times New Roman" panose="02020603050405020304" pitchFamily="18" charset="0"/>
              </a:rPr>
              <a:t>sollten die Versicherungssummen unbedingt sowohl dem </a:t>
            </a:r>
            <a:r>
              <a:rPr lang="de-DE" sz="1800" b="1" dirty="0">
                <a:effectLst/>
                <a:latin typeface="Quicksand"/>
                <a:ea typeface="Times New Roman" panose="02020603050405020304" pitchFamily="18" charset="0"/>
              </a:rPr>
              <a:t>Neubauwert des Gebäudes </a:t>
            </a:r>
            <a:r>
              <a:rPr lang="de-DE" sz="1800" dirty="0">
                <a:effectLst/>
                <a:latin typeface="Quicksand"/>
                <a:ea typeface="Times New Roman" panose="02020603050405020304" pitchFamily="18" charset="0"/>
              </a:rPr>
              <a:t>als auch dem </a:t>
            </a:r>
            <a:r>
              <a:rPr lang="de-DE" sz="1800" b="1" dirty="0">
                <a:effectLst/>
                <a:latin typeface="Quicksand"/>
                <a:ea typeface="Times New Roman" panose="02020603050405020304" pitchFamily="18" charset="0"/>
              </a:rPr>
              <a:t>Wiederbeschaffungswert des Inventars </a:t>
            </a:r>
            <a:r>
              <a:rPr lang="de-DE" sz="1800" b="1" u="sng" dirty="0">
                <a:effectLst/>
                <a:latin typeface="Quicksand"/>
                <a:ea typeface="Times New Roman" panose="02020603050405020304" pitchFamily="18" charset="0"/>
              </a:rPr>
              <a:t>angepasst </a:t>
            </a:r>
            <a:r>
              <a:rPr lang="de-DE" sz="1800" dirty="0">
                <a:effectLst/>
                <a:latin typeface="Quicksand"/>
                <a:ea typeface="Times New Roman" panose="02020603050405020304" pitchFamily="18" charset="0"/>
              </a:rPr>
              <a:t>abgeschlossen werden. </a:t>
            </a:r>
          </a:p>
          <a:p>
            <a:pPr>
              <a:tabLst>
                <a:tab pos="1028700" algn="l"/>
              </a:tabLst>
            </a:pPr>
            <a:r>
              <a:rPr lang="de-DE" sz="1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6524113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20849-8E70-7059-C25E-80EA496A6429}"/>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87A35BC5-5ED6-9EE9-96DA-36496FFBF9C5}"/>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99296CB1-B3FD-9905-7CE0-56D4128F090F}"/>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E58BADCD-675A-937F-03AA-9869FC2AA09A}"/>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1C4E7B3C-1AA1-5180-60E0-1DCF77F14054}"/>
                  </a:ext>
                </a:extLst>
              </p:cNvPr>
              <p:cNvPicPr/>
              <p:nvPr/>
            </p:nvPicPr>
            <p:blipFill>
              <a:blip r:embed="rId6"/>
              <a:stretch>
                <a:fillRect/>
              </a:stretch>
            </p:blipFill>
            <p:spPr>
              <a:xfrm>
                <a:off x="-6540" y="5548365"/>
                <a:ext cx="12234960" cy="12600"/>
              </a:xfrm>
              <a:prstGeom prst="rect">
                <a:avLst/>
              </a:prstGeom>
            </p:spPr>
          </p:pic>
        </mc:Fallback>
      </mc:AlternateContent>
      <p:sp>
        <p:nvSpPr>
          <p:cNvPr id="4" name="Textfeld 3">
            <a:extLst>
              <a:ext uri="{FF2B5EF4-FFF2-40B4-BE49-F238E27FC236}">
                <a16:creationId xmlns:a16="http://schemas.microsoft.com/office/drawing/2014/main" id="{FCBC242E-2E7C-B758-E672-99B067A2C2C9}"/>
              </a:ext>
            </a:extLst>
          </p:cNvPr>
          <p:cNvSpPr txBox="1"/>
          <p:nvPr/>
        </p:nvSpPr>
        <p:spPr>
          <a:xfrm>
            <a:off x="1438866" y="2387420"/>
            <a:ext cx="9314267" cy="1015663"/>
          </a:xfrm>
          <a:prstGeom prst="rect">
            <a:avLst/>
          </a:prstGeom>
          <a:noFill/>
        </p:spPr>
        <p:txBody>
          <a:bodyPr wrap="square">
            <a:spAutoFit/>
          </a:bodyPr>
          <a:lstStyle/>
          <a:p>
            <a:pPr algn="ctr"/>
            <a:r>
              <a:rPr lang="de-DE" sz="6000" b="1" dirty="0"/>
              <a:t>FRAGEN???</a:t>
            </a:r>
            <a:endParaRPr lang="de-DE" sz="6000" kern="1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63480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D8DAF-68C2-337B-60E9-55AF0CC0A226}"/>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05AA65B4-1FE3-77E1-BDAE-95C48EE2506C}"/>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279A92F-9D12-A5A6-4BE5-7F684D1C741F}"/>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37C3D817-9A82-02BD-6AF3-904999754EC4}"/>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37C3D817-9A82-02BD-6AF3-904999754EC4}"/>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4643C470-DEEE-949F-1E57-0493923B2479}"/>
              </a:ext>
            </a:extLst>
          </p:cNvPr>
          <p:cNvSpPr txBox="1"/>
          <p:nvPr/>
        </p:nvSpPr>
        <p:spPr>
          <a:xfrm>
            <a:off x="606582" y="887239"/>
            <a:ext cx="10049347" cy="3077766"/>
          </a:xfrm>
          <a:prstGeom prst="rect">
            <a:avLst/>
          </a:prstGeom>
          <a:noFill/>
        </p:spPr>
        <p:txBody>
          <a:bodyPr wrap="square" rtlCol="0">
            <a:spAutoFit/>
          </a:bodyPr>
          <a:lstStyle/>
          <a:p>
            <a:pPr algn="ctr">
              <a:tabLst>
                <a:tab pos="1028700" algn="l"/>
              </a:tabLst>
            </a:pPr>
            <a:r>
              <a:rPr lang="de-DE" sz="3200" b="1" dirty="0">
                <a:effectLst/>
                <a:latin typeface="Quicksand"/>
                <a:ea typeface="Times New Roman" panose="02020603050405020304" pitchFamily="18" charset="0"/>
              </a:rPr>
              <a:t>Was gibt es Neues?</a:t>
            </a:r>
          </a:p>
          <a:p>
            <a:pPr algn="just">
              <a:tabLst>
                <a:tab pos="1028700" algn="l"/>
              </a:tabLst>
            </a:pPr>
            <a:endParaRPr lang="de-DE" dirty="0">
              <a:latin typeface="Quicksand"/>
              <a:ea typeface="Times New Roman" panose="02020603050405020304" pitchFamily="18" charset="0"/>
            </a:endParaRPr>
          </a:p>
          <a:p>
            <a:r>
              <a:rPr lang="de-DE" b="1" u="sng" dirty="0">
                <a:latin typeface="Quicksand"/>
                <a:ea typeface="Calibri" panose="020F0502020204030204" pitchFamily="34" charset="0"/>
                <a:cs typeface="Times New Roman" panose="02020603050405020304" pitchFamily="18" charset="0"/>
              </a:rPr>
              <a:t>NEU: </a:t>
            </a:r>
            <a:r>
              <a:rPr lang="de-DE" b="1" u="sng" dirty="0" err="1">
                <a:latin typeface="Quicksand"/>
                <a:ea typeface="Calibri" panose="020F0502020204030204" pitchFamily="34" charset="0"/>
                <a:cs typeface="Times New Roman" panose="02020603050405020304" pitchFamily="18" charset="0"/>
              </a:rPr>
              <a:t>VermögensschadenPLUS</a:t>
            </a:r>
            <a:r>
              <a:rPr lang="de-DE" b="1" u="sng" dirty="0">
                <a:latin typeface="Quicksand"/>
                <a:ea typeface="Calibri" panose="020F0502020204030204" pitchFamily="34" charset="0"/>
                <a:cs typeface="Times New Roman" panose="02020603050405020304" pitchFamily="18" charset="0"/>
              </a:rPr>
              <a:t> (Erweiterung der VSH um eine komplette Vorstandsversicherung D&amp;O)</a:t>
            </a:r>
            <a:endParaRPr lang="de-DE" dirty="0">
              <a:latin typeface="Arial" panose="020B0604020202020204" pitchFamily="34" charset="0"/>
              <a:ea typeface="Calibri" panose="020F0502020204030204" pitchFamily="34" charset="0"/>
              <a:cs typeface="Times New Roman" panose="02020603050405020304" pitchFamily="18" charset="0"/>
            </a:endParaRPr>
          </a:p>
          <a:p>
            <a:pPr algn="just">
              <a:tabLst>
                <a:tab pos="1028700" algn="l"/>
              </a:tabLst>
            </a:pPr>
            <a:endParaRPr lang="de-DE" dirty="0">
              <a:latin typeface="Quicksand"/>
              <a:ea typeface="Times New Roman" panose="02020603050405020304" pitchFamily="18" charset="0"/>
            </a:endParaRPr>
          </a:p>
          <a:p>
            <a:pPr algn="just">
              <a:tabLst>
                <a:tab pos="1028700" algn="l"/>
              </a:tabLst>
            </a:pPr>
            <a:r>
              <a:rPr lang="de-DE" sz="1800" b="1" dirty="0">
                <a:effectLst/>
                <a:latin typeface="Quicksand"/>
                <a:ea typeface="Times New Roman" panose="02020603050405020304" pitchFamily="18" charset="0"/>
              </a:rPr>
              <a:t>Warum?</a:t>
            </a:r>
          </a:p>
          <a:p>
            <a:pPr algn="just">
              <a:tabLst>
                <a:tab pos="1028700" algn="l"/>
              </a:tabLst>
            </a:pPr>
            <a:endParaRPr lang="de-DE" dirty="0">
              <a:latin typeface="Quicksand"/>
              <a:ea typeface="Times New Roman" panose="02020603050405020304" pitchFamily="18" charset="0"/>
            </a:endParaRPr>
          </a:p>
          <a:p>
            <a:pPr algn="just">
              <a:tabLst>
                <a:tab pos="1028700" algn="l"/>
              </a:tabLst>
            </a:pPr>
            <a:r>
              <a:rPr lang="de-DE" dirty="0"/>
              <a:t>Die VSH deckt nicht sämtliche Risiken ab, denen sich insbesondere die Vorstandsmitglieder der Vereine ausgesetzt sehen, denn sie haften mit ihrem Privatvermögen. </a:t>
            </a:r>
          </a:p>
          <a:p>
            <a:pPr algn="just">
              <a:tabLst>
                <a:tab pos="1028700" algn="l"/>
              </a:tabLst>
            </a:pPr>
            <a:endParaRPr lang="de-DE" sz="1800" dirty="0">
              <a:effectLst/>
              <a:latin typeface="Quicksand"/>
              <a:ea typeface="Times New Roman" panose="02020603050405020304" pitchFamily="18" charset="0"/>
            </a:endParaRPr>
          </a:p>
          <a:p>
            <a:pPr>
              <a:tabLst>
                <a:tab pos="1028700" algn="l"/>
              </a:tabLst>
            </a:pPr>
            <a:r>
              <a:rPr lang="de-DE" sz="18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541864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DDD99-B31E-F0F6-2460-59E0F9BA7342}"/>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4C12C2ED-80A9-2025-BA33-C652EF111658}"/>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5963B7F8-5D6B-BC20-9D96-1565EE78C53A}"/>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2F38AAE7-318C-40D7-3664-98AE70AE7747}"/>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2F38AAE7-318C-40D7-3664-98AE70AE7747}"/>
                  </a:ext>
                </a:extLst>
              </p:cNvPr>
              <p:cNvPicPr/>
              <p:nvPr/>
            </p:nvPicPr>
            <p:blipFill>
              <a:blip r:embed="rId5"/>
              <a:stretch>
                <a:fillRect/>
              </a:stretch>
            </p:blipFill>
            <p:spPr>
              <a:xfrm>
                <a:off x="-6540" y="5548365"/>
                <a:ext cx="12234960" cy="12600"/>
              </a:xfrm>
              <a:prstGeom prst="rect">
                <a:avLst/>
              </a:prstGeom>
            </p:spPr>
          </p:pic>
        </mc:Fallback>
      </mc:AlternateContent>
      <p:sp>
        <p:nvSpPr>
          <p:cNvPr id="12" name="Textfeld 11">
            <a:extLst>
              <a:ext uri="{FF2B5EF4-FFF2-40B4-BE49-F238E27FC236}">
                <a16:creationId xmlns:a16="http://schemas.microsoft.com/office/drawing/2014/main" id="{674942E4-AC6A-3ADA-5011-09A5A438023F}"/>
              </a:ext>
            </a:extLst>
          </p:cNvPr>
          <p:cNvSpPr txBox="1"/>
          <p:nvPr/>
        </p:nvSpPr>
        <p:spPr>
          <a:xfrm>
            <a:off x="266699" y="641504"/>
            <a:ext cx="11516711" cy="4462760"/>
          </a:xfrm>
          <a:prstGeom prst="rect">
            <a:avLst/>
          </a:prstGeom>
          <a:noFill/>
        </p:spPr>
        <p:txBody>
          <a:bodyPr wrap="square">
            <a:spAutoFit/>
          </a:bodyPr>
          <a:lstStyle/>
          <a:p>
            <a:r>
              <a:rPr lang="de-DE" b="1" u="sng" dirty="0">
                <a:latin typeface="Quicksand"/>
                <a:ea typeface="Calibri" panose="020F0502020204030204" pitchFamily="34" charset="0"/>
                <a:cs typeface="Times New Roman" panose="02020603050405020304" pitchFamily="18" charset="0"/>
              </a:rPr>
              <a:t>NEU: </a:t>
            </a:r>
            <a:r>
              <a:rPr lang="de-DE" b="1" u="sng" dirty="0" err="1">
                <a:latin typeface="Quicksand"/>
                <a:ea typeface="Calibri" panose="020F0502020204030204" pitchFamily="34" charset="0"/>
                <a:cs typeface="Times New Roman" panose="02020603050405020304" pitchFamily="18" charset="0"/>
              </a:rPr>
              <a:t>VermögensschadenPLUS</a:t>
            </a:r>
            <a:r>
              <a:rPr lang="de-DE" b="1" u="sng" dirty="0">
                <a:latin typeface="Quicksand"/>
                <a:ea typeface="Calibri" panose="020F0502020204030204" pitchFamily="34" charset="0"/>
                <a:cs typeface="Times New Roman" panose="02020603050405020304" pitchFamily="18" charset="0"/>
              </a:rPr>
              <a:t> (Erweiterung der VSH um eine komplette Vorstandsversicherung D&amp;O)</a:t>
            </a:r>
            <a:endParaRPr lang="de-DE" dirty="0">
              <a:latin typeface="Arial" panose="020B0604020202020204" pitchFamily="34" charset="0"/>
              <a:ea typeface="Calibri" panose="020F0502020204030204" pitchFamily="34" charset="0"/>
              <a:cs typeface="Times New Roman" panose="02020603050405020304" pitchFamily="18" charset="0"/>
            </a:endParaRPr>
          </a:p>
          <a:p>
            <a:endParaRPr lang="de-DE" sz="1400" dirty="0"/>
          </a:p>
          <a:p>
            <a:endParaRPr lang="de-DE" b="1" u="sng" dirty="0">
              <a:latin typeface="Quicksand"/>
            </a:endParaRPr>
          </a:p>
          <a:p>
            <a:r>
              <a:rPr lang="de-DE" b="1" u="sng" dirty="0">
                <a:latin typeface="Quicksand"/>
              </a:rPr>
              <a:t>Wer haftet im schlimmsten Fall?</a:t>
            </a:r>
            <a:endParaRPr lang="de-DE" dirty="0">
              <a:latin typeface="Quicksand"/>
            </a:endParaRPr>
          </a:p>
          <a:p>
            <a:pPr lvl="0" eaLnBrk="0" fontAlgn="base" hangingPunct="0">
              <a:spcBef>
                <a:spcPct val="0"/>
              </a:spcBef>
              <a:spcAft>
                <a:spcPct val="0"/>
              </a:spcAft>
            </a:pPr>
            <a:r>
              <a:rPr lang="de-DE" dirty="0">
                <a:latin typeface="Quicksand"/>
              </a:rPr>
              <a:t>Der </a:t>
            </a:r>
            <a:r>
              <a:rPr lang="de-DE" b="1" dirty="0">
                <a:latin typeface="Quicksand"/>
              </a:rPr>
              <a:t>Verein</a:t>
            </a:r>
            <a:r>
              <a:rPr lang="de-DE" dirty="0">
                <a:latin typeface="Quicksand"/>
              </a:rPr>
              <a:t> als juristische Person haftet, wenn Dritte durch den Verein bzw. durch für den Verein handelnde Personen geschädigt werden.  </a:t>
            </a:r>
          </a:p>
          <a:p>
            <a:pPr lvl="0" eaLnBrk="0" fontAlgn="base" hangingPunct="0">
              <a:spcBef>
                <a:spcPct val="0"/>
              </a:spcBef>
              <a:spcAft>
                <a:spcPct val="0"/>
              </a:spcAft>
            </a:pPr>
            <a:endParaRPr lang="de-DE" altLang="de-DE" dirty="0">
              <a:latin typeface="Quicksand"/>
              <a:ea typeface="Aptos" panose="020B0004020202020204" pitchFamily="34" charset="0"/>
              <a:cs typeface="Times New Roman" panose="02020603050405020304" pitchFamily="18" charset="0"/>
            </a:endParaRPr>
          </a:p>
          <a:p>
            <a:pPr lvl="0" eaLnBrk="0" fontAlgn="base" hangingPunct="0">
              <a:spcBef>
                <a:spcPct val="0"/>
              </a:spcBef>
              <a:spcAft>
                <a:spcPct val="0"/>
              </a:spcAft>
            </a:pPr>
            <a:r>
              <a:rPr lang="de-DE" altLang="de-DE" dirty="0">
                <a:latin typeface="Quicksand"/>
                <a:ea typeface="Aptos" panose="020B0004020202020204" pitchFamily="34" charset="0"/>
                <a:cs typeface="Times New Roman" panose="02020603050405020304" pitchFamily="18" charset="0"/>
              </a:rPr>
              <a:t>Da der Geschädigte wählen kann, wen er in Anspruch nimmt, besteht das Haftungsrisiko nicht nur für den Verein, sondern eben auch für den Vorstand, da beide gesamtschuldnerisch haften. Zusätzlich haftet auch der </a:t>
            </a:r>
            <a:r>
              <a:rPr lang="de-DE" altLang="de-DE" b="1" dirty="0">
                <a:latin typeface="Quicksand"/>
                <a:ea typeface="Aptos" panose="020B0004020202020204" pitchFamily="34" charset="0"/>
                <a:cs typeface="Times New Roman" panose="02020603050405020304" pitchFamily="18" charset="0"/>
              </a:rPr>
              <a:t>gesamte Vorstand</a:t>
            </a:r>
            <a:r>
              <a:rPr lang="de-DE" altLang="de-DE" dirty="0">
                <a:latin typeface="Quicksand"/>
                <a:ea typeface="Aptos" panose="020B0004020202020204" pitchFamily="34" charset="0"/>
                <a:cs typeface="Times New Roman" panose="02020603050405020304" pitchFamily="18" charset="0"/>
              </a:rPr>
              <a:t> </a:t>
            </a:r>
            <a:r>
              <a:rPr lang="de-DE" altLang="de-DE" b="1" dirty="0">
                <a:latin typeface="Quicksand"/>
                <a:ea typeface="Aptos" panose="020B0004020202020204" pitchFamily="34" charset="0"/>
                <a:cs typeface="Times New Roman" panose="02020603050405020304" pitchFamily="18" charset="0"/>
              </a:rPr>
              <a:t>dem</a:t>
            </a:r>
            <a:r>
              <a:rPr lang="de-DE" altLang="de-DE" dirty="0">
                <a:latin typeface="Quicksand"/>
                <a:ea typeface="Aptos" panose="020B0004020202020204" pitchFamily="34" charset="0"/>
                <a:cs typeface="Times New Roman" panose="02020603050405020304" pitchFamily="18" charset="0"/>
              </a:rPr>
              <a:t> </a:t>
            </a:r>
            <a:r>
              <a:rPr lang="de-DE" altLang="de-DE" b="1" dirty="0">
                <a:latin typeface="Quicksand"/>
                <a:ea typeface="Aptos" panose="020B0004020202020204" pitchFamily="34" charset="0"/>
                <a:cs typeface="Times New Roman" panose="02020603050405020304" pitchFamily="18" charset="0"/>
              </a:rPr>
              <a:t>Verein gegenüber</a:t>
            </a:r>
            <a:r>
              <a:rPr lang="de-DE" altLang="de-DE" dirty="0">
                <a:latin typeface="Quicksand"/>
                <a:ea typeface="Aptos" panose="020B0004020202020204" pitchFamily="34" charset="0"/>
                <a:cs typeface="Times New Roman" panose="02020603050405020304" pitchFamily="18" charset="0"/>
              </a:rPr>
              <a:t> bei Pflichtverletzungen, selbst wenn nur ein Vorstandsmitglied einen Fehler begangen hat. </a:t>
            </a:r>
          </a:p>
          <a:p>
            <a:pPr lvl="0" eaLnBrk="0" fontAlgn="base" hangingPunct="0">
              <a:spcBef>
                <a:spcPct val="0"/>
              </a:spcBef>
              <a:spcAft>
                <a:spcPct val="0"/>
              </a:spcAft>
            </a:pPr>
            <a:endParaRPr lang="de-DE" altLang="de-DE" dirty="0">
              <a:latin typeface="Quicksand"/>
            </a:endParaRPr>
          </a:p>
          <a:p>
            <a:pPr lvl="0" eaLnBrk="0" fontAlgn="base" hangingPunct="0">
              <a:spcBef>
                <a:spcPct val="0"/>
              </a:spcBef>
              <a:spcAft>
                <a:spcPct val="0"/>
              </a:spcAft>
            </a:pPr>
            <a:r>
              <a:rPr lang="de-DE" altLang="de-DE" dirty="0">
                <a:latin typeface="Quicksand"/>
                <a:ea typeface="Aptos" panose="020B0004020202020204" pitchFamily="34" charset="0"/>
                <a:cs typeface="Times New Roman" panose="02020603050405020304" pitchFamily="18" charset="0"/>
              </a:rPr>
              <a:t>Gegenüber Dritten haften die </a:t>
            </a:r>
            <a:r>
              <a:rPr lang="de-DE" altLang="de-DE" b="1" dirty="0">
                <a:latin typeface="Quicksand"/>
                <a:ea typeface="Aptos" panose="020B0004020202020204" pitchFamily="34" charset="0"/>
                <a:cs typeface="Times New Roman" panose="02020603050405020304" pitchFamily="18" charset="0"/>
              </a:rPr>
              <a:t>Vorstände</a:t>
            </a:r>
            <a:r>
              <a:rPr lang="de-DE" altLang="de-DE" dirty="0">
                <a:latin typeface="Quicksand"/>
                <a:ea typeface="Aptos" panose="020B0004020202020204" pitchFamily="34" charset="0"/>
                <a:cs typeface="Times New Roman" panose="02020603050405020304" pitchFamily="18" charset="0"/>
              </a:rPr>
              <a:t> und besonderen Vertreter des Vereins nach den geltenden Haftungsvorschriften </a:t>
            </a:r>
            <a:r>
              <a:rPr lang="de-DE" altLang="de-DE" b="1" dirty="0">
                <a:latin typeface="Quicksand"/>
                <a:ea typeface="Aptos" panose="020B0004020202020204" pitchFamily="34" charset="0"/>
                <a:cs typeface="Times New Roman" panose="02020603050405020304" pitchFamily="18" charset="0"/>
              </a:rPr>
              <a:t>unmittelbar und unbeschränkt</a:t>
            </a:r>
            <a:r>
              <a:rPr lang="de-DE" altLang="de-DE" dirty="0">
                <a:latin typeface="Quicksand"/>
                <a:ea typeface="Aptos" panose="020B0004020202020204" pitchFamily="34" charset="0"/>
                <a:cs typeface="Times New Roman" panose="02020603050405020304" pitchFamily="18" charset="0"/>
              </a:rPr>
              <a:t>, also auch mit ihrem </a:t>
            </a:r>
            <a:r>
              <a:rPr lang="de-DE" altLang="de-DE" b="1" dirty="0">
                <a:latin typeface="Quicksand"/>
                <a:ea typeface="Aptos" panose="020B0004020202020204" pitchFamily="34" charset="0"/>
                <a:cs typeface="Times New Roman" panose="02020603050405020304" pitchFamily="18" charset="0"/>
              </a:rPr>
              <a:t>gesamten Privatvermögen</a:t>
            </a:r>
            <a:r>
              <a:rPr lang="de-DE" altLang="de-DE" dirty="0">
                <a:latin typeface="Quicksand"/>
                <a:ea typeface="Aptos" panose="020B0004020202020204" pitchFamily="34" charset="0"/>
                <a:cs typeface="Times New Roman" panose="02020603050405020304" pitchFamily="18" charset="0"/>
              </a:rPr>
              <a:t>.</a:t>
            </a:r>
          </a:p>
          <a:p>
            <a:pPr lvl="0" eaLnBrk="0" fontAlgn="base" hangingPunct="0">
              <a:spcBef>
                <a:spcPct val="0"/>
              </a:spcBef>
              <a:spcAft>
                <a:spcPct val="0"/>
              </a:spcAft>
            </a:pPr>
            <a:r>
              <a:rPr lang="de-DE" altLang="de-DE" dirty="0">
                <a:latin typeface="Quicksand"/>
                <a:ea typeface="Aptos" panose="020B0004020202020204" pitchFamily="34" charset="0"/>
                <a:cs typeface="Times New Roman" panose="02020603050405020304" pitchFamily="18" charset="0"/>
              </a:rPr>
              <a:t> </a:t>
            </a:r>
            <a:endParaRPr lang="de-DE" altLang="de-DE" dirty="0">
              <a:latin typeface="Quicksand"/>
            </a:endParaRPr>
          </a:p>
          <a:p>
            <a:pPr lvl="0" eaLnBrk="0" fontAlgn="base" hangingPunct="0">
              <a:spcBef>
                <a:spcPct val="0"/>
              </a:spcBef>
              <a:spcAft>
                <a:spcPct val="0"/>
              </a:spcAft>
            </a:pPr>
            <a:r>
              <a:rPr lang="de-DE" altLang="de-DE" dirty="0">
                <a:latin typeface="Quicksand"/>
                <a:ea typeface="Aptos" panose="020B0004020202020204" pitchFamily="34" charset="0"/>
                <a:cs typeface="Times New Roman" panose="02020603050405020304" pitchFamily="18" charset="0"/>
              </a:rPr>
              <a:t>Um diese Haftungsrisiken zu begrenzen, bieten wir Ihnen unsere </a:t>
            </a:r>
            <a:r>
              <a:rPr lang="de-DE" altLang="de-DE" dirty="0" err="1">
                <a:latin typeface="Quicksand"/>
                <a:ea typeface="Aptos" panose="020B0004020202020204" pitchFamily="34" charset="0"/>
                <a:cs typeface="Times New Roman" panose="02020603050405020304" pitchFamily="18" charset="0"/>
              </a:rPr>
              <a:t>VermögensschadenPLUS</a:t>
            </a:r>
            <a:r>
              <a:rPr lang="de-DE" altLang="de-DE" dirty="0">
                <a:latin typeface="Quicksand"/>
                <a:ea typeface="Aptos" panose="020B0004020202020204" pitchFamily="34" charset="0"/>
                <a:cs typeface="Times New Roman" panose="02020603050405020304" pitchFamily="18" charset="0"/>
              </a:rPr>
              <a:t> als Rundumschutz gemeinsam mit unseren Versicherungspartnern der Janitos Versicherung AG und der BARMENIA GOTHAER an. </a:t>
            </a:r>
            <a:endParaRPr lang="de-DE" altLang="de-DE" dirty="0">
              <a:latin typeface="Quicksand"/>
            </a:endParaRPr>
          </a:p>
        </p:txBody>
      </p:sp>
    </p:spTree>
    <p:extLst>
      <p:ext uri="{BB962C8B-B14F-4D97-AF65-F5344CB8AC3E}">
        <p14:creationId xmlns:p14="http://schemas.microsoft.com/office/powerpoint/2010/main" val="6655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D1950-2D41-195E-9D6C-E13B282AEE83}"/>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5EA5992D-E648-4262-3DAC-AFC6CCB82C64}"/>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899BB09A-5B56-A876-57B4-A959BB377331}"/>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7088C9B7-FE1E-42BD-B7F8-692C94D43C4E}"/>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7088C9B7-FE1E-42BD-B7F8-692C94D43C4E}"/>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18F9F305-4638-B96D-C960-F61D1255F39C}"/>
              </a:ext>
            </a:extLst>
          </p:cNvPr>
          <p:cNvSpPr txBox="1"/>
          <p:nvPr/>
        </p:nvSpPr>
        <p:spPr>
          <a:xfrm>
            <a:off x="1022754" y="272172"/>
            <a:ext cx="11516711" cy="369332"/>
          </a:xfrm>
          <a:prstGeom prst="rect">
            <a:avLst/>
          </a:prstGeom>
          <a:noFill/>
        </p:spPr>
        <p:txBody>
          <a:bodyPr wrap="square" rtlCol="0">
            <a:spAutoFit/>
          </a:bodyPr>
          <a:lstStyle/>
          <a:p>
            <a:r>
              <a:rPr lang="de-DE" sz="1800" b="1" u="sng" dirty="0">
                <a:effectLst/>
                <a:latin typeface="Quicksand"/>
                <a:ea typeface="Calibri" panose="020F0502020204030204" pitchFamily="34" charset="0"/>
                <a:cs typeface="Times New Roman" panose="02020603050405020304" pitchFamily="18" charset="0"/>
              </a:rPr>
              <a:t>NEU: </a:t>
            </a:r>
            <a:r>
              <a:rPr lang="de-DE" sz="1800" b="1" u="sng" dirty="0" err="1">
                <a:effectLst/>
                <a:latin typeface="Quicksand"/>
                <a:ea typeface="Calibri" panose="020F0502020204030204" pitchFamily="34" charset="0"/>
                <a:cs typeface="Times New Roman" panose="02020603050405020304" pitchFamily="18" charset="0"/>
              </a:rPr>
              <a:t>VermögensschadenPLUS</a:t>
            </a:r>
            <a:r>
              <a:rPr lang="de-DE" sz="1800" b="1" u="sng" dirty="0">
                <a:effectLst/>
                <a:latin typeface="Quicksand"/>
                <a:ea typeface="Calibri" panose="020F0502020204030204" pitchFamily="34" charset="0"/>
                <a:cs typeface="Times New Roman" panose="02020603050405020304" pitchFamily="18" charset="0"/>
              </a:rPr>
              <a:t> (Erweiterung der VSH um eine komplette Vorstandsversicherung D&amp;O)</a:t>
            </a:r>
            <a:endParaRPr lang="de-DE" sz="1800"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11" name="Tabelle 10">
            <a:extLst>
              <a:ext uri="{FF2B5EF4-FFF2-40B4-BE49-F238E27FC236}">
                <a16:creationId xmlns:a16="http://schemas.microsoft.com/office/drawing/2014/main" id="{7EE7D7C6-63A7-CE4A-C50E-6D87D7CE3698}"/>
              </a:ext>
            </a:extLst>
          </p:cNvPr>
          <p:cNvGraphicFramePr>
            <a:graphicFrameLocks noGrp="1"/>
          </p:cNvGraphicFramePr>
          <p:nvPr/>
        </p:nvGraphicFramePr>
        <p:xfrm>
          <a:off x="749904" y="2259338"/>
          <a:ext cx="10440611" cy="2732855"/>
        </p:xfrm>
        <a:graphic>
          <a:graphicData uri="http://schemas.openxmlformats.org/drawingml/2006/table">
            <a:tbl>
              <a:tblPr firstRow="1" firstCol="1" bandRow="1">
                <a:tableStyleId>{5C22544A-7EE6-4342-B048-85BDC9FD1C3A}</a:tableStyleId>
              </a:tblPr>
              <a:tblGrid>
                <a:gridCol w="2712470">
                  <a:extLst>
                    <a:ext uri="{9D8B030D-6E8A-4147-A177-3AD203B41FA5}">
                      <a16:colId xmlns:a16="http://schemas.microsoft.com/office/drawing/2014/main" val="1733127201"/>
                    </a:ext>
                  </a:extLst>
                </a:gridCol>
                <a:gridCol w="2781379">
                  <a:extLst>
                    <a:ext uri="{9D8B030D-6E8A-4147-A177-3AD203B41FA5}">
                      <a16:colId xmlns:a16="http://schemas.microsoft.com/office/drawing/2014/main" val="1581952057"/>
                    </a:ext>
                  </a:extLst>
                </a:gridCol>
                <a:gridCol w="2165383">
                  <a:extLst>
                    <a:ext uri="{9D8B030D-6E8A-4147-A177-3AD203B41FA5}">
                      <a16:colId xmlns:a16="http://schemas.microsoft.com/office/drawing/2014/main" val="711617337"/>
                    </a:ext>
                  </a:extLst>
                </a:gridCol>
                <a:gridCol w="2781379">
                  <a:extLst>
                    <a:ext uri="{9D8B030D-6E8A-4147-A177-3AD203B41FA5}">
                      <a16:colId xmlns:a16="http://schemas.microsoft.com/office/drawing/2014/main" val="45648154"/>
                    </a:ext>
                  </a:extLst>
                </a:gridCol>
              </a:tblGrid>
              <a:tr h="1247450">
                <a:tc>
                  <a:txBody>
                    <a:bodyPr/>
                    <a:lstStyle/>
                    <a:p>
                      <a:pPr algn="ctr">
                        <a:buNone/>
                      </a:pPr>
                      <a:r>
                        <a:rPr lang="de-DE" sz="900" kern="100">
                          <a:effectLst/>
                        </a:rPr>
                        <a:t>Jahreseinnahmen</a:t>
                      </a:r>
                      <a:endParaRPr lang="de-DE" sz="1100" kern="100">
                        <a:effectLst/>
                      </a:endParaRPr>
                    </a:p>
                    <a:p>
                      <a:pPr algn="ctr">
                        <a:buNone/>
                      </a:pPr>
                      <a:r>
                        <a:rPr lang="de-DE" sz="900" kern="100">
                          <a:effectLst/>
                        </a:rPr>
                        <a:t>des Vereins</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dirty="0">
                          <a:effectLst/>
                        </a:rPr>
                        <a:t>Versicherungssumme</a:t>
                      </a:r>
                      <a:endParaRPr lang="de-DE" sz="1100" kern="100" dirty="0">
                        <a:effectLst/>
                      </a:endParaRPr>
                    </a:p>
                    <a:p>
                      <a:pPr algn="ctr">
                        <a:buNone/>
                      </a:pPr>
                      <a:r>
                        <a:rPr lang="de-DE" sz="900" kern="100" dirty="0">
                          <a:effectLst/>
                        </a:rPr>
                        <a:t>für Verein / Vorstand</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dirty="0">
                          <a:effectLst/>
                        </a:rPr>
                        <a:t>Jahresbeitrag LKV-Verbände</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dirty="0">
                          <a:effectLst/>
                        </a:rPr>
                        <a:t>Jahresbeitrag Fremdvereine/Verbände</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extLst>
                  <a:ext uri="{0D108BD9-81ED-4DB2-BD59-A6C34878D82A}">
                    <a16:rowId xmlns:a16="http://schemas.microsoft.com/office/drawing/2014/main" val="2173010165"/>
                  </a:ext>
                </a:extLst>
              </a:tr>
              <a:tr h="495135">
                <a:tc>
                  <a:txBody>
                    <a:bodyPr/>
                    <a:lstStyle/>
                    <a:p>
                      <a:pPr>
                        <a:buNone/>
                      </a:pPr>
                      <a:r>
                        <a:rPr lang="de-DE" sz="900" kern="100" dirty="0">
                          <a:effectLst/>
                        </a:rPr>
                        <a:t>&lt; 125.000 EUR</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dirty="0">
                          <a:effectLst/>
                        </a:rPr>
                        <a:t>100.000 EUR</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dirty="0">
                          <a:effectLst/>
                        </a:rPr>
                        <a:t>293,28 EUR</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a:effectLst/>
                        </a:rPr>
                        <a:t>335,59 EUR</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extLst>
                  <a:ext uri="{0D108BD9-81ED-4DB2-BD59-A6C34878D82A}">
                    <a16:rowId xmlns:a16="http://schemas.microsoft.com/office/drawing/2014/main" val="512105254"/>
                  </a:ext>
                </a:extLst>
              </a:tr>
              <a:tr h="495135">
                <a:tc>
                  <a:txBody>
                    <a:bodyPr/>
                    <a:lstStyle/>
                    <a:p>
                      <a:pPr>
                        <a:buNone/>
                      </a:pPr>
                      <a:r>
                        <a:rPr lang="de-DE" sz="900" kern="100">
                          <a:effectLst/>
                        </a:rPr>
                        <a:t>&gt; 125.000 EUR</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a:effectLst/>
                        </a:rPr>
                        <a:t>250.000 EUR</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a:effectLst/>
                        </a:rPr>
                        <a:t>545,38 EUR</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a:effectLst/>
                        </a:rPr>
                        <a:t>587,39 EUR</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extLst>
                  <a:ext uri="{0D108BD9-81ED-4DB2-BD59-A6C34878D82A}">
                    <a16:rowId xmlns:a16="http://schemas.microsoft.com/office/drawing/2014/main" val="1476377261"/>
                  </a:ext>
                </a:extLst>
              </a:tr>
              <a:tr h="495135">
                <a:tc>
                  <a:txBody>
                    <a:bodyPr/>
                    <a:lstStyle/>
                    <a:p>
                      <a:pPr>
                        <a:buNone/>
                      </a:pPr>
                      <a:r>
                        <a:rPr lang="de-DE" sz="900" kern="100" dirty="0">
                          <a:effectLst/>
                        </a:rPr>
                        <a:t>&gt; 250.000 EUR</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a:effectLst/>
                        </a:rPr>
                        <a:t>500.000 EUR</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a:effectLst/>
                        </a:rPr>
                        <a:t>1.007,56 EUR</a:t>
                      </a:r>
                      <a:endParaRPr lang="de-DE" sz="11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tc>
                  <a:txBody>
                    <a:bodyPr/>
                    <a:lstStyle/>
                    <a:p>
                      <a:pPr algn="ctr">
                        <a:buNone/>
                      </a:pPr>
                      <a:r>
                        <a:rPr lang="de-DE" sz="900" kern="100" dirty="0">
                          <a:effectLst/>
                        </a:rPr>
                        <a:t>1.091,60 EUR</a:t>
                      </a:r>
                      <a:endParaRPr lang="de-DE" sz="11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txBody>
                  <a:tcPr marL="64698" marR="64698" marT="0" marB="0"/>
                </a:tc>
                <a:extLst>
                  <a:ext uri="{0D108BD9-81ED-4DB2-BD59-A6C34878D82A}">
                    <a16:rowId xmlns:a16="http://schemas.microsoft.com/office/drawing/2014/main" val="1377047383"/>
                  </a:ext>
                </a:extLst>
              </a:tr>
            </a:tbl>
          </a:graphicData>
        </a:graphic>
      </p:graphicFrame>
      <p:sp>
        <p:nvSpPr>
          <p:cNvPr id="15" name="Textfeld 14">
            <a:extLst>
              <a:ext uri="{FF2B5EF4-FFF2-40B4-BE49-F238E27FC236}">
                <a16:creationId xmlns:a16="http://schemas.microsoft.com/office/drawing/2014/main" id="{ACF0C9C5-31B5-FF88-EE8A-B859868DC47B}"/>
              </a:ext>
            </a:extLst>
          </p:cNvPr>
          <p:cNvSpPr txBox="1"/>
          <p:nvPr/>
        </p:nvSpPr>
        <p:spPr>
          <a:xfrm>
            <a:off x="627678" y="759167"/>
            <a:ext cx="11086776" cy="116955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sng"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Was kostet der Versicherungsschutz?</a:t>
            </a:r>
            <a:endParaRPr kumimoji="0" lang="de-DE" altLang="de-DE" sz="1400" b="0" i="0" u="none" strike="noStrike" cap="none" normalizeH="0" baseline="0" dirty="0">
              <a:ln>
                <a:noFill/>
              </a:ln>
              <a:solidFill>
                <a:schemeClr val="tx1"/>
              </a:solidFill>
              <a:effectLst/>
              <a:latin typeface="Quicksan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Mit unserem Tarif ist sowohl der </a:t>
            </a:r>
            <a:r>
              <a:rPr kumimoji="0" lang="de-DE" altLang="de-DE" sz="1400" b="1" i="0" u="none"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Verein</a:t>
            </a:r>
            <a:r>
              <a:rPr kumimoji="0" lang="de-DE" altLang="de-DE" sz="1400" b="0" i="0" u="none"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 als auch der </a:t>
            </a:r>
            <a:r>
              <a:rPr kumimoji="0" lang="de-DE" altLang="de-DE" sz="1400" b="1" i="0" u="none"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komplette Vorstand </a:t>
            </a:r>
            <a:r>
              <a:rPr kumimoji="0" lang="de-DE" altLang="de-DE" sz="1400" b="0" i="0" u="none"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über unsere </a:t>
            </a:r>
            <a:r>
              <a:rPr kumimoji="0" lang="de-DE" altLang="de-DE" sz="1400" b="1" i="0" u="none" strike="noStrike" cap="none" normalizeH="0" baseline="0" dirty="0" err="1">
                <a:ln>
                  <a:noFill/>
                </a:ln>
                <a:solidFill>
                  <a:schemeClr val="tx1"/>
                </a:solidFill>
                <a:effectLst/>
                <a:latin typeface="Quicksand"/>
                <a:ea typeface="Aptos" panose="020B0004020202020204" pitchFamily="34" charset="0"/>
                <a:cs typeface="Times New Roman" panose="02020603050405020304" pitchFamily="18" charset="0"/>
              </a:rPr>
              <a:t>VermögensschadenPLUS</a:t>
            </a:r>
            <a:r>
              <a:rPr kumimoji="0" lang="de-DE" altLang="de-DE" sz="1400" b="0" i="0" u="none"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 geschützt. Vereine, die einem Landesverband des LKV angehören, profitieren von zusätzlichen Sonderkonditionen.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Quicksan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Quicksand"/>
                <a:ea typeface="Aptos" panose="020B0004020202020204" pitchFamily="34" charset="0"/>
                <a:cs typeface="Times New Roman" panose="02020603050405020304" pitchFamily="18" charset="0"/>
              </a:rPr>
              <a:t>Folgende Tarife bieten wir Ihnen anhängig von den Jahreseinnahmen (was beim Verein verbleibt) an: </a:t>
            </a:r>
            <a:endParaRPr kumimoji="0" lang="de-DE" altLang="de-DE" sz="1400" b="0" i="0" u="none" strike="noStrike" cap="none" normalizeH="0" baseline="0" dirty="0">
              <a:ln>
                <a:noFill/>
              </a:ln>
              <a:solidFill>
                <a:schemeClr val="tx1"/>
              </a:solidFill>
              <a:effectLst/>
              <a:latin typeface="Quicksand"/>
            </a:endParaRPr>
          </a:p>
        </p:txBody>
      </p:sp>
      <p:sp>
        <p:nvSpPr>
          <p:cNvPr id="16" name="Textfeld 15">
            <a:extLst>
              <a:ext uri="{FF2B5EF4-FFF2-40B4-BE49-F238E27FC236}">
                <a16:creationId xmlns:a16="http://schemas.microsoft.com/office/drawing/2014/main" id="{E32E8319-E931-6532-5966-E0C17227F950}"/>
              </a:ext>
            </a:extLst>
          </p:cNvPr>
          <p:cNvSpPr txBox="1"/>
          <p:nvPr/>
        </p:nvSpPr>
        <p:spPr>
          <a:xfrm>
            <a:off x="627678" y="5210843"/>
            <a:ext cx="9603911" cy="492443"/>
          </a:xfrm>
          <a:prstGeom prst="rect">
            <a:avLst/>
          </a:prstGeom>
          <a:noFill/>
        </p:spPr>
        <p:txBody>
          <a:bodyPr wrap="none" rtlCol="0">
            <a:spAutoFit/>
          </a:bodyPr>
          <a:lstStyle/>
          <a:p>
            <a:r>
              <a:rPr lang="de-DE" altLang="de-DE" sz="1400" dirty="0">
                <a:latin typeface="Quicksand"/>
                <a:ea typeface="Aptos" panose="020B0004020202020204" pitchFamily="34" charset="0"/>
                <a:cs typeface="Times New Roman" panose="02020603050405020304" pitchFamily="18" charset="0"/>
              </a:rPr>
              <a:t>Die ausgewiesenen Beiträge verstehen sich als (netto) Jahresbeitrag (zzgl. der jeweils gültigen Versicherungssteuer; derzeit 19%). </a:t>
            </a:r>
            <a:endParaRPr lang="de-DE" altLang="de-DE" sz="1400" dirty="0">
              <a:latin typeface="Quicksand"/>
            </a:endParaRPr>
          </a:p>
          <a:p>
            <a:endParaRPr lang="de-DE" sz="1200" dirty="0"/>
          </a:p>
        </p:txBody>
      </p:sp>
    </p:spTree>
    <p:extLst>
      <p:ext uri="{BB962C8B-B14F-4D97-AF65-F5344CB8AC3E}">
        <p14:creationId xmlns:p14="http://schemas.microsoft.com/office/powerpoint/2010/main" val="129503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43AFD-1A03-DD23-66AD-C2CF9A92D571}"/>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CDA54DED-171A-EBEF-198A-C4D9487071B9}"/>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ABF98C9-21AB-3EC2-239E-6CDBF0B1D7E7}"/>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1956138D-084C-FF42-FC36-133A72D610CC}"/>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1956138D-084C-FF42-FC36-133A72D610CC}"/>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4706DFA3-D359-0DBC-661A-EEECE58FB0D0}"/>
              </a:ext>
            </a:extLst>
          </p:cNvPr>
          <p:cNvSpPr txBox="1"/>
          <p:nvPr/>
        </p:nvSpPr>
        <p:spPr>
          <a:xfrm>
            <a:off x="635707" y="844214"/>
            <a:ext cx="11516711" cy="400110"/>
          </a:xfrm>
          <a:prstGeom prst="rect">
            <a:avLst/>
          </a:prstGeom>
          <a:noFill/>
        </p:spPr>
        <p:txBody>
          <a:bodyPr wrap="square" rtlCol="0">
            <a:spAutoFit/>
          </a:bodyPr>
          <a:lstStyle/>
          <a:p>
            <a:r>
              <a:rPr lang="de-DE" sz="2000" b="1" u="sng" dirty="0">
                <a:effectLst/>
                <a:latin typeface="Quicksand"/>
                <a:ea typeface="Calibri" panose="020F0502020204030204" pitchFamily="34" charset="0"/>
                <a:cs typeface="Times New Roman" panose="02020603050405020304" pitchFamily="18" charset="0"/>
              </a:rPr>
              <a:t>NEU: </a:t>
            </a:r>
            <a:r>
              <a:rPr lang="de-DE" sz="2000" b="1" u="sng" dirty="0" err="1">
                <a:effectLst/>
                <a:latin typeface="Quicksand"/>
                <a:ea typeface="Calibri" panose="020F0502020204030204" pitchFamily="34" charset="0"/>
                <a:cs typeface="Times New Roman" panose="02020603050405020304" pitchFamily="18" charset="0"/>
              </a:rPr>
              <a:t>VermögensschadenPLUS</a:t>
            </a:r>
            <a:r>
              <a:rPr lang="de-DE" sz="2000" b="1" u="sng" dirty="0">
                <a:effectLst/>
                <a:latin typeface="Quicksand"/>
                <a:ea typeface="Calibri" panose="020F0502020204030204" pitchFamily="34" charset="0"/>
                <a:cs typeface="Times New Roman" panose="02020603050405020304" pitchFamily="18" charset="0"/>
              </a:rPr>
              <a:t> (Erweiterung der VSH um eine komplette Vorstandsversicherung D&amp;O)</a:t>
            </a:r>
            <a:endParaRPr lang="de-DE" sz="2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2" name="Textfeld 11">
            <a:extLst>
              <a:ext uri="{FF2B5EF4-FFF2-40B4-BE49-F238E27FC236}">
                <a16:creationId xmlns:a16="http://schemas.microsoft.com/office/drawing/2014/main" id="{81C317D7-7F1E-6EDF-8FE9-EA1B7FD1F377}"/>
              </a:ext>
            </a:extLst>
          </p:cNvPr>
          <p:cNvSpPr txBox="1"/>
          <p:nvPr/>
        </p:nvSpPr>
        <p:spPr>
          <a:xfrm>
            <a:off x="476323" y="1303155"/>
            <a:ext cx="11516711" cy="3354765"/>
          </a:xfrm>
          <a:prstGeom prst="rect">
            <a:avLst/>
          </a:prstGeom>
          <a:noFill/>
        </p:spPr>
        <p:txBody>
          <a:bodyPr wrap="square">
            <a:spAutoFit/>
          </a:bodyPr>
          <a:lstStyle/>
          <a:p>
            <a:endParaRPr lang="de-DE" sz="2000" b="1" u="sng" dirty="0">
              <a:latin typeface="Quicksand"/>
            </a:endParaRPr>
          </a:p>
          <a:p>
            <a:endParaRPr lang="de-DE" sz="2000" b="1" u="sng" dirty="0">
              <a:latin typeface="Quicksand"/>
            </a:endParaRPr>
          </a:p>
          <a:p>
            <a:r>
              <a:rPr lang="de-DE" sz="2000" b="1" u="sng" dirty="0">
                <a:latin typeface="Quicksand"/>
              </a:rPr>
              <a:t>Schadenbeispiele aus der Vereinswelt:</a:t>
            </a:r>
            <a:endParaRPr lang="de-DE" sz="2000" dirty="0">
              <a:latin typeface="Quicksand"/>
            </a:endParaRPr>
          </a:p>
          <a:p>
            <a:r>
              <a:rPr lang="de-DE" sz="2000" dirty="0">
                <a:latin typeface="Quicksand"/>
              </a:rPr>
              <a:t> </a:t>
            </a:r>
          </a:p>
          <a:p>
            <a:r>
              <a:rPr lang="de-DE" sz="2000" b="1" dirty="0">
                <a:latin typeface="Quicksand"/>
              </a:rPr>
              <a:t>Ein Kassenwart hat jahrelang unbemerkt Gelder der Vereinskasse veruntreut. </a:t>
            </a:r>
          </a:p>
          <a:p>
            <a:endParaRPr lang="de-DE" sz="2000" b="1" dirty="0">
              <a:latin typeface="Quicksand"/>
            </a:endParaRPr>
          </a:p>
          <a:p>
            <a:r>
              <a:rPr lang="de-DE" sz="2000" dirty="0">
                <a:latin typeface="Quicksand"/>
              </a:rPr>
              <a:t>Dem Verein ist dadurch ein großer Schaden entstan­den. </a:t>
            </a:r>
          </a:p>
          <a:p>
            <a:endParaRPr lang="de-DE" sz="2000" dirty="0">
              <a:latin typeface="Quicksand"/>
            </a:endParaRPr>
          </a:p>
          <a:p>
            <a:r>
              <a:rPr lang="de-DE" sz="2000" dirty="0">
                <a:latin typeface="Quicksand"/>
              </a:rPr>
              <a:t>Der D&amp;O-Fall liegt darin, dass der Vereinsvorstand von dem Verein aufgefordert wird, diesen Schaden zu erset­zen, da er seiner Aufsichtspflicht nicht nachgekommen sei.</a:t>
            </a:r>
          </a:p>
          <a:p>
            <a:r>
              <a:rPr lang="de-DE" sz="1200" b="1" dirty="0">
                <a:latin typeface="Quicksand"/>
              </a:rPr>
              <a:t> </a:t>
            </a:r>
            <a:endParaRPr lang="de-DE" sz="1200" dirty="0">
              <a:latin typeface="Quicksand"/>
            </a:endParaRPr>
          </a:p>
        </p:txBody>
      </p:sp>
    </p:spTree>
    <p:extLst>
      <p:ext uri="{BB962C8B-B14F-4D97-AF65-F5344CB8AC3E}">
        <p14:creationId xmlns:p14="http://schemas.microsoft.com/office/powerpoint/2010/main" val="394011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90472-D11A-EB10-C44B-4CFF9779C27A}"/>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20EDB0C4-CFFE-C86A-5860-21B849486B61}"/>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2ED67116-A40C-FC7D-08B3-7A81D0CB1C99}"/>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B7A0E752-27E4-E1EF-99F5-038456F470F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B7A0E752-27E4-E1EF-99F5-038456F470FD}"/>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DFB1EF0A-1149-9256-E33D-C376939A9486}"/>
              </a:ext>
            </a:extLst>
          </p:cNvPr>
          <p:cNvSpPr txBox="1"/>
          <p:nvPr/>
        </p:nvSpPr>
        <p:spPr>
          <a:xfrm>
            <a:off x="675289" y="809201"/>
            <a:ext cx="11516711" cy="400110"/>
          </a:xfrm>
          <a:prstGeom prst="rect">
            <a:avLst/>
          </a:prstGeom>
          <a:noFill/>
        </p:spPr>
        <p:txBody>
          <a:bodyPr wrap="square" rtlCol="0">
            <a:spAutoFit/>
          </a:bodyPr>
          <a:lstStyle/>
          <a:p>
            <a:r>
              <a:rPr lang="de-DE" sz="2000" b="1" u="sng" dirty="0">
                <a:effectLst/>
                <a:latin typeface="Quicksand"/>
                <a:ea typeface="Calibri" panose="020F0502020204030204" pitchFamily="34" charset="0"/>
                <a:cs typeface="Times New Roman" panose="02020603050405020304" pitchFamily="18" charset="0"/>
              </a:rPr>
              <a:t>NEU: </a:t>
            </a:r>
            <a:r>
              <a:rPr lang="de-DE" sz="2000" b="1" u="sng" dirty="0" err="1">
                <a:effectLst/>
                <a:latin typeface="Quicksand"/>
                <a:ea typeface="Calibri" panose="020F0502020204030204" pitchFamily="34" charset="0"/>
                <a:cs typeface="Times New Roman" panose="02020603050405020304" pitchFamily="18" charset="0"/>
              </a:rPr>
              <a:t>VermögensschadenPLUS</a:t>
            </a:r>
            <a:r>
              <a:rPr lang="de-DE" sz="2000" b="1" u="sng" dirty="0">
                <a:effectLst/>
                <a:latin typeface="Quicksand"/>
                <a:ea typeface="Calibri" panose="020F0502020204030204" pitchFamily="34" charset="0"/>
                <a:cs typeface="Times New Roman" panose="02020603050405020304" pitchFamily="18" charset="0"/>
              </a:rPr>
              <a:t> (Erweiterung der VSH um eine komplette Vorstandsversicherung D&amp;O)</a:t>
            </a:r>
            <a:endParaRPr lang="de-DE" sz="2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2" name="Textfeld 11">
            <a:extLst>
              <a:ext uri="{FF2B5EF4-FFF2-40B4-BE49-F238E27FC236}">
                <a16:creationId xmlns:a16="http://schemas.microsoft.com/office/drawing/2014/main" id="{AC8A0108-45CD-F629-CC1D-60CFAB004EBE}"/>
              </a:ext>
            </a:extLst>
          </p:cNvPr>
          <p:cNvSpPr txBox="1"/>
          <p:nvPr/>
        </p:nvSpPr>
        <p:spPr>
          <a:xfrm>
            <a:off x="430026" y="1648446"/>
            <a:ext cx="10967358" cy="3847207"/>
          </a:xfrm>
          <a:prstGeom prst="rect">
            <a:avLst/>
          </a:prstGeom>
          <a:noFill/>
        </p:spPr>
        <p:txBody>
          <a:bodyPr wrap="square">
            <a:spAutoFit/>
          </a:bodyPr>
          <a:lstStyle/>
          <a:p>
            <a:r>
              <a:rPr lang="de-DE" sz="2000" b="1" u="sng" dirty="0">
                <a:latin typeface="Quicksand"/>
              </a:rPr>
              <a:t>Schadenbeispiele aus der Vereinswelt:</a:t>
            </a:r>
            <a:endParaRPr lang="de-DE" sz="2000" dirty="0">
              <a:latin typeface="Quicksand"/>
            </a:endParaRPr>
          </a:p>
          <a:p>
            <a:r>
              <a:rPr lang="de-DE" sz="1200" dirty="0">
                <a:latin typeface="Quicksand"/>
              </a:rPr>
              <a:t> </a:t>
            </a:r>
          </a:p>
          <a:p>
            <a:r>
              <a:rPr lang="de-DE" sz="1200" b="1" dirty="0">
                <a:latin typeface="Quicksand"/>
              </a:rPr>
              <a:t> </a:t>
            </a:r>
            <a:endParaRPr lang="de-DE" sz="1200" dirty="0">
              <a:latin typeface="Quicksand"/>
            </a:endParaRPr>
          </a:p>
          <a:p>
            <a:r>
              <a:rPr lang="de-DE" sz="2000" b="1" dirty="0">
                <a:latin typeface="Quicksand"/>
              </a:rPr>
              <a:t>Der (ehrenamtliche) Vorstand des Vereins verursacht den Verlust des steuerlichen Privilegs der Gemeinnützigkeit des Vereins.</a:t>
            </a:r>
            <a:r>
              <a:rPr lang="de-DE" sz="2000" dirty="0">
                <a:latin typeface="Quicksand"/>
              </a:rPr>
              <a:t> </a:t>
            </a:r>
          </a:p>
          <a:p>
            <a:endParaRPr lang="de-DE" sz="2000" dirty="0">
              <a:latin typeface="Quicksand"/>
            </a:endParaRPr>
          </a:p>
          <a:p>
            <a:r>
              <a:rPr lang="de-DE" sz="2000" dirty="0">
                <a:latin typeface="Quicksand"/>
              </a:rPr>
              <a:t>Ursächlich war eine Mittelverwendung für satzungsfremde Zwecke, die der Vorstand nicht verhinderte. </a:t>
            </a:r>
          </a:p>
          <a:p>
            <a:endParaRPr lang="de-DE" sz="2000" dirty="0">
              <a:latin typeface="Quicksand"/>
            </a:endParaRPr>
          </a:p>
          <a:p>
            <a:r>
              <a:rPr lang="de-DE" sz="2000" dirty="0">
                <a:latin typeface="Quicksand"/>
              </a:rPr>
              <a:t>Die Steuerbehörde macht die sich daraus ergebende Zahlungspflicht gem. §§ 34, 69 AO direkt gegenüber dem Vereinsvorstand geltend. </a:t>
            </a:r>
          </a:p>
          <a:p>
            <a:endParaRPr lang="de-DE" sz="2000" dirty="0">
              <a:latin typeface="Quicksand"/>
            </a:endParaRPr>
          </a:p>
          <a:p>
            <a:r>
              <a:rPr lang="de-DE" sz="2000" dirty="0">
                <a:latin typeface="Quicksand"/>
              </a:rPr>
              <a:t>Neben ggf. Verspätungszuschlägen und Zinsen, ist die Steuer selbst Schaden.</a:t>
            </a:r>
          </a:p>
          <a:p>
            <a:r>
              <a:rPr lang="de-DE" sz="2000" dirty="0">
                <a:latin typeface="Quicksand"/>
              </a:rPr>
              <a:t> </a:t>
            </a:r>
          </a:p>
        </p:txBody>
      </p:sp>
    </p:spTree>
    <p:extLst>
      <p:ext uri="{BB962C8B-B14F-4D97-AF65-F5344CB8AC3E}">
        <p14:creationId xmlns:p14="http://schemas.microsoft.com/office/powerpoint/2010/main" val="317847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D3FE9-B491-4201-455B-7717B37EEB5F}"/>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A73555C-C201-9BF0-6327-3CE7C665656B}"/>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E7CE1689-446D-0421-2C47-571111C0B32D}"/>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C77B3AE7-38A9-DB87-B812-035477D7B851}"/>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C77B3AE7-38A9-DB87-B812-035477D7B851}"/>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C3A42944-2F17-FE00-CA86-BDD04970BB70}"/>
              </a:ext>
            </a:extLst>
          </p:cNvPr>
          <p:cNvSpPr txBox="1"/>
          <p:nvPr/>
        </p:nvSpPr>
        <p:spPr>
          <a:xfrm>
            <a:off x="843744" y="551895"/>
            <a:ext cx="11516711" cy="400110"/>
          </a:xfrm>
          <a:prstGeom prst="rect">
            <a:avLst/>
          </a:prstGeom>
          <a:noFill/>
        </p:spPr>
        <p:txBody>
          <a:bodyPr wrap="square" rtlCol="0">
            <a:spAutoFit/>
          </a:bodyPr>
          <a:lstStyle/>
          <a:p>
            <a:r>
              <a:rPr lang="de-DE" sz="2000" b="1" u="sng" dirty="0">
                <a:effectLst/>
                <a:latin typeface="Quicksand"/>
                <a:ea typeface="Calibri" panose="020F0502020204030204" pitchFamily="34" charset="0"/>
                <a:cs typeface="Times New Roman" panose="02020603050405020304" pitchFamily="18" charset="0"/>
              </a:rPr>
              <a:t>NEU: </a:t>
            </a:r>
            <a:r>
              <a:rPr lang="de-DE" sz="2000" b="1" u="sng" dirty="0" err="1">
                <a:effectLst/>
                <a:latin typeface="Quicksand"/>
                <a:ea typeface="Calibri" panose="020F0502020204030204" pitchFamily="34" charset="0"/>
                <a:cs typeface="Times New Roman" panose="02020603050405020304" pitchFamily="18" charset="0"/>
              </a:rPr>
              <a:t>VermögensschadenPLUS</a:t>
            </a:r>
            <a:r>
              <a:rPr lang="de-DE" sz="2000" b="1" u="sng" dirty="0">
                <a:effectLst/>
                <a:latin typeface="Quicksand"/>
                <a:ea typeface="Calibri" panose="020F0502020204030204" pitchFamily="34" charset="0"/>
                <a:cs typeface="Times New Roman" panose="02020603050405020304" pitchFamily="18" charset="0"/>
              </a:rPr>
              <a:t> (Erweiterung der VSH um eine komplette Vorstandsversicherung D&amp;O)</a:t>
            </a:r>
            <a:endParaRPr lang="de-DE" sz="2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2" name="Textfeld 11">
            <a:extLst>
              <a:ext uri="{FF2B5EF4-FFF2-40B4-BE49-F238E27FC236}">
                <a16:creationId xmlns:a16="http://schemas.microsoft.com/office/drawing/2014/main" id="{5E46AA62-126E-26C6-9707-D19202C4CB71}"/>
              </a:ext>
            </a:extLst>
          </p:cNvPr>
          <p:cNvSpPr txBox="1"/>
          <p:nvPr/>
        </p:nvSpPr>
        <p:spPr>
          <a:xfrm>
            <a:off x="460223" y="1210891"/>
            <a:ext cx="10899625" cy="4093428"/>
          </a:xfrm>
          <a:prstGeom prst="rect">
            <a:avLst/>
          </a:prstGeom>
          <a:noFill/>
        </p:spPr>
        <p:txBody>
          <a:bodyPr wrap="square">
            <a:spAutoFit/>
          </a:bodyPr>
          <a:lstStyle/>
          <a:p>
            <a:r>
              <a:rPr lang="de-DE" sz="2000" b="1" u="sng" dirty="0">
                <a:latin typeface="Quicksand"/>
              </a:rPr>
              <a:t>Schadenbeispiele aus der Vereinswelt:</a:t>
            </a:r>
            <a:endParaRPr lang="de-DE" sz="2000" dirty="0">
              <a:latin typeface="Quicksand"/>
            </a:endParaRPr>
          </a:p>
          <a:p>
            <a:r>
              <a:rPr lang="de-DE" sz="2000" dirty="0">
                <a:latin typeface="Quicksand"/>
              </a:rPr>
              <a:t> </a:t>
            </a:r>
          </a:p>
          <a:p>
            <a:r>
              <a:rPr lang="de-DE" sz="2000" dirty="0">
                <a:latin typeface="Quicksand"/>
              </a:rPr>
              <a:t> </a:t>
            </a:r>
          </a:p>
          <a:p>
            <a:r>
              <a:rPr lang="de-DE" sz="2000" b="1" dirty="0">
                <a:latin typeface="Quicksand"/>
              </a:rPr>
              <a:t>Der Vereinsvorstand unterlässt die Implementierung von Schutz­maßnahmen gegen Cyberangriffe auf den Vereins-PCs. </a:t>
            </a:r>
          </a:p>
          <a:p>
            <a:endParaRPr lang="de-DE" sz="2000" b="1" dirty="0">
              <a:latin typeface="Quicksand"/>
            </a:endParaRPr>
          </a:p>
          <a:p>
            <a:r>
              <a:rPr lang="de-DE" sz="2000" dirty="0">
                <a:latin typeface="Quicksand"/>
              </a:rPr>
              <a:t>Durch einen Hackerangriff werden Mitgliederdaten entwendet. </a:t>
            </a:r>
          </a:p>
          <a:p>
            <a:endParaRPr lang="de-DE" sz="2000" dirty="0">
              <a:latin typeface="Quicksand"/>
            </a:endParaRPr>
          </a:p>
          <a:p>
            <a:r>
              <a:rPr lang="de-DE" sz="2000" dirty="0">
                <a:latin typeface="Quicksand"/>
              </a:rPr>
              <a:t>Die Vereinsmitglieder machen Anspruch auf Schadenersatz aus § 82 I DSGVO geltend und die Datenschutzbehörde verhängt ein Bußgeld gegen den Verein. </a:t>
            </a:r>
          </a:p>
          <a:p>
            <a:endParaRPr lang="de-DE" sz="2000" dirty="0">
              <a:latin typeface="Quicksand"/>
            </a:endParaRPr>
          </a:p>
          <a:p>
            <a:r>
              <a:rPr lang="de-DE" sz="2000" dirty="0">
                <a:latin typeface="Quicksand"/>
              </a:rPr>
              <a:t>Beide Forde­rungen werden vom Verein gegen den Vereinsvorstand geltend gemacht.</a:t>
            </a:r>
          </a:p>
          <a:p>
            <a:r>
              <a:rPr lang="de-DE" sz="2000" b="1" dirty="0">
                <a:latin typeface="Quicksand"/>
              </a:rPr>
              <a:t> </a:t>
            </a:r>
            <a:endParaRPr lang="de-DE" sz="2000" dirty="0">
              <a:latin typeface="Quicksand"/>
            </a:endParaRPr>
          </a:p>
        </p:txBody>
      </p:sp>
    </p:spTree>
    <p:extLst>
      <p:ext uri="{BB962C8B-B14F-4D97-AF65-F5344CB8AC3E}">
        <p14:creationId xmlns:p14="http://schemas.microsoft.com/office/powerpoint/2010/main" val="32265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7B6A4-F147-B621-0509-7A79A04973C0}"/>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DC315ABE-273E-D702-BC9D-A8E35ADBA20F}"/>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AF77388E-954F-3CCC-93E0-75BD5A5C0617}"/>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F8B1B072-A481-C005-71FA-A96947FAB8BE}"/>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F8B1B072-A481-C005-71FA-A96947FAB8BE}"/>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7FE28DE4-65B6-42A4-7392-DC7972792860}"/>
              </a:ext>
            </a:extLst>
          </p:cNvPr>
          <p:cNvSpPr txBox="1"/>
          <p:nvPr/>
        </p:nvSpPr>
        <p:spPr>
          <a:xfrm>
            <a:off x="881136" y="736629"/>
            <a:ext cx="11516711" cy="400110"/>
          </a:xfrm>
          <a:prstGeom prst="rect">
            <a:avLst/>
          </a:prstGeom>
          <a:noFill/>
        </p:spPr>
        <p:txBody>
          <a:bodyPr wrap="square" rtlCol="0">
            <a:spAutoFit/>
          </a:bodyPr>
          <a:lstStyle/>
          <a:p>
            <a:r>
              <a:rPr lang="de-DE" sz="2000" b="1" u="sng" dirty="0">
                <a:effectLst/>
                <a:latin typeface="Quicksand"/>
                <a:ea typeface="Calibri" panose="020F0502020204030204" pitchFamily="34" charset="0"/>
                <a:cs typeface="Times New Roman" panose="02020603050405020304" pitchFamily="18" charset="0"/>
              </a:rPr>
              <a:t>NEU: </a:t>
            </a:r>
            <a:r>
              <a:rPr lang="de-DE" sz="2000" b="1" u="sng" dirty="0" err="1">
                <a:effectLst/>
                <a:latin typeface="Quicksand"/>
                <a:ea typeface="Calibri" panose="020F0502020204030204" pitchFamily="34" charset="0"/>
                <a:cs typeface="Times New Roman" panose="02020603050405020304" pitchFamily="18" charset="0"/>
              </a:rPr>
              <a:t>VermögensschadenPLUS</a:t>
            </a:r>
            <a:r>
              <a:rPr lang="de-DE" sz="2000" b="1" u="sng" dirty="0">
                <a:effectLst/>
                <a:latin typeface="Quicksand"/>
                <a:ea typeface="Calibri" panose="020F0502020204030204" pitchFamily="34" charset="0"/>
                <a:cs typeface="Times New Roman" panose="02020603050405020304" pitchFamily="18" charset="0"/>
              </a:rPr>
              <a:t> (Erweiterung der VSH um eine komplette Vorstandsversicherung D&amp;O)</a:t>
            </a:r>
            <a:endParaRPr lang="de-DE" sz="2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2" name="Textfeld 11">
            <a:extLst>
              <a:ext uri="{FF2B5EF4-FFF2-40B4-BE49-F238E27FC236}">
                <a16:creationId xmlns:a16="http://schemas.microsoft.com/office/drawing/2014/main" id="{5FBB6BBB-C6E3-1F05-E1A6-E8B5792FF48D}"/>
              </a:ext>
            </a:extLst>
          </p:cNvPr>
          <p:cNvSpPr txBox="1"/>
          <p:nvPr/>
        </p:nvSpPr>
        <p:spPr>
          <a:xfrm>
            <a:off x="881137" y="1768781"/>
            <a:ext cx="11516711" cy="2246769"/>
          </a:xfrm>
          <a:prstGeom prst="rect">
            <a:avLst/>
          </a:prstGeom>
          <a:noFill/>
        </p:spPr>
        <p:txBody>
          <a:bodyPr wrap="square">
            <a:spAutoFit/>
          </a:bodyPr>
          <a:lstStyle/>
          <a:p>
            <a:r>
              <a:rPr lang="de-DE" sz="2000" b="1" u="sng" dirty="0">
                <a:latin typeface="Quicksand"/>
              </a:rPr>
              <a:t>Schadenbeispiele aus der Vereinswelt:</a:t>
            </a:r>
            <a:endParaRPr lang="de-DE" sz="2000" dirty="0">
              <a:latin typeface="Quicksand"/>
            </a:endParaRPr>
          </a:p>
          <a:p>
            <a:r>
              <a:rPr lang="de-DE" sz="2000" dirty="0">
                <a:latin typeface="Quicksand"/>
              </a:rPr>
              <a:t> </a:t>
            </a:r>
          </a:p>
          <a:p>
            <a:r>
              <a:rPr lang="de-DE" sz="2000" b="1" dirty="0">
                <a:latin typeface="Quicksand"/>
              </a:rPr>
              <a:t> </a:t>
            </a:r>
            <a:endParaRPr lang="de-DE" sz="2000" dirty="0">
              <a:latin typeface="Quicksand"/>
            </a:endParaRPr>
          </a:p>
          <a:p>
            <a:r>
              <a:rPr lang="de-DE" sz="2000" b="1" dirty="0">
                <a:latin typeface="Quicksand"/>
              </a:rPr>
              <a:t>Der Vereinsvorstand unterlässt die Beantragung von Fördergeldern. </a:t>
            </a:r>
          </a:p>
          <a:p>
            <a:endParaRPr lang="de-DE" sz="2000" b="1" dirty="0">
              <a:latin typeface="Quicksand"/>
            </a:endParaRPr>
          </a:p>
          <a:p>
            <a:r>
              <a:rPr lang="de-DE" sz="2000" dirty="0">
                <a:latin typeface="Quicksand"/>
              </a:rPr>
              <a:t>Der Verein nimmt nun den Vorstand für die fehlenden Fördergelder in Anspruch.</a:t>
            </a:r>
          </a:p>
          <a:p>
            <a:r>
              <a:rPr lang="de-DE" sz="2000" b="1" dirty="0">
                <a:latin typeface="Quicksand"/>
              </a:rPr>
              <a:t> </a:t>
            </a:r>
            <a:endParaRPr lang="de-DE" sz="2000" dirty="0">
              <a:latin typeface="Quicksand"/>
            </a:endParaRPr>
          </a:p>
        </p:txBody>
      </p:sp>
    </p:spTree>
    <p:extLst>
      <p:ext uri="{BB962C8B-B14F-4D97-AF65-F5344CB8AC3E}">
        <p14:creationId xmlns:p14="http://schemas.microsoft.com/office/powerpoint/2010/main" val="316016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8146B-5AE7-7C47-8CED-94487958AB77}"/>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14978D10-EE44-A110-B87D-A6262467CBAA}"/>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9973E518-41E0-B687-C4DB-DF3D3977F328}"/>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5E6F4A1B-1AF9-EC57-A9DF-26EDB711F6CB}"/>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5E6F4A1B-1AF9-EC57-A9DF-26EDB711F6CB}"/>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BB740823-A06D-9F50-E6E0-A6F0B3074F30}"/>
              </a:ext>
            </a:extLst>
          </p:cNvPr>
          <p:cNvSpPr txBox="1"/>
          <p:nvPr/>
        </p:nvSpPr>
        <p:spPr>
          <a:xfrm>
            <a:off x="1022754" y="272172"/>
            <a:ext cx="11516711" cy="369332"/>
          </a:xfrm>
          <a:prstGeom prst="rect">
            <a:avLst/>
          </a:prstGeom>
          <a:noFill/>
        </p:spPr>
        <p:txBody>
          <a:bodyPr wrap="square" rtlCol="0">
            <a:spAutoFit/>
          </a:bodyPr>
          <a:lstStyle/>
          <a:p>
            <a:r>
              <a:rPr lang="de-DE" sz="1800" b="1" u="sng" dirty="0">
                <a:effectLst/>
                <a:latin typeface="Quicksand"/>
                <a:ea typeface="Calibri" panose="020F0502020204030204" pitchFamily="34" charset="0"/>
                <a:cs typeface="Times New Roman" panose="02020603050405020304" pitchFamily="18" charset="0"/>
              </a:rPr>
              <a:t>NEU: </a:t>
            </a:r>
            <a:r>
              <a:rPr lang="de-DE" sz="1800" b="1" u="sng" dirty="0" err="1">
                <a:effectLst/>
                <a:latin typeface="Quicksand"/>
                <a:ea typeface="Calibri" panose="020F0502020204030204" pitchFamily="34" charset="0"/>
                <a:cs typeface="Times New Roman" panose="02020603050405020304" pitchFamily="18" charset="0"/>
              </a:rPr>
              <a:t>VermögensschadenPLUS</a:t>
            </a:r>
            <a:r>
              <a:rPr lang="de-DE" sz="1800" b="1" u="sng" dirty="0">
                <a:effectLst/>
                <a:latin typeface="Quicksand"/>
                <a:ea typeface="Calibri" panose="020F0502020204030204" pitchFamily="34" charset="0"/>
                <a:cs typeface="Times New Roman" panose="02020603050405020304" pitchFamily="18" charset="0"/>
              </a:rPr>
              <a:t> (Erweiterung der VSH um eine komplette Vorstandsversicherung D&amp;O)</a:t>
            </a:r>
            <a:endParaRPr lang="de-DE"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2" name="Textfeld 11">
            <a:extLst>
              <a:ext uri="{FF2B5EF4-FFF2-40B4-BE49-F238E27FC236}">
                <a16:creationId xmlns:a16="http://schemas.microsoft.com/office/drawing/2014/main" id="{CE9E6CB8-4149-6E34-D3B7-EE3CEB2AD6D0}"/>
              </a:ext>
            </a:extLst>
          </p:cNvPr>
          <p:cNvSpPr txBox="1"/>
          <p:nvPr/>
        </p:nvSpPr>
        <p:spPr>
          <a:xfrm>
            <a:off x="266699" y="641504"/>
            <a:ext cx="11516711" cy="4985980"/>
          </a:xfrm>
          <a:prstGeom prst="rect">
            <a:avLst/>
          </a:prstGeom>
          <a:noFill/>
        </p:spPr>
        <p:txBody>
          <a:bodyPr wrap="square">
            <a:spAutoFit/>
          </a:bodyPr>
          <a:lstStyle/>
          <a:p>
            <a:r>
              <a:rPr lang="de-DE" sz="1200" b="1" dirty="0">
                <a:latin typeface="Quicksand"/>
              </a:rPr>
              <a:t> </a:t>
            </a:r>
            <a:endParaRPr lang="de-DE" sz="1200" dirty="0">
              <a:latin typeface="Quicksand"/>
            </a:endParaRPr>
          </a:p>
          <a:p>
            <a:r>
              <a:rPr lang="de-DE" b="1" u="sng" dirty="0">
                <a:latin typeface="Quicksand"/>
              </a:rPr>
              <a:t>HIGHLIGHTS der </a:t>
            </a:r>
            <a:r>
              <a:rPr lang="de-DE" b="1" u="sng" dirty="0" err="1">
                <a:latin typeface="Quicksand"/>
              </a:rPr>
              <a:t>VermögensschadenPLUS</a:t>
            </a:r>
            <a:r>
              <a:rPr lang="de-DE" u="sng" dirty="0">
                <a:latin typeface="Quicksand"/>
              </a:rPr>
              <a:t>:</a:t>
            </a:r>
          </a:p>
          <a:p>
            <a:pPr marL="342900" indent="-342900">
              <a:buFont typeface="Wingdings" panose="05000000000000000000" pitchFamily="2" charset="2"/>
              <a:buChar char="Ø"/>
            </a:pPr>
            <a:r>
              <a:rPr lang="de-DE" b="1" dirty="0">
                <a:latin typeface="Quicksand"/>
              </a:rPr>
              <a:t>Einheitliche Deckung </a:t>
            </a:r>
            <a:r>
              <a:rPr lang="de-DE" dirty="0">
                <a:latin typeface="Quicksand"/>
              </a:rPr>
              <a:t>für sämtliche Vermögensschäden: Zusammenfassung einer klassischen </a:t>
            </a:r>
            <a:r>
              <a:rPr lang="de-DE" b="1" dirty="0">
                <a:latin typeface="Quicksand"/>
              </a:rPr>
              <a:t>VSH-Deckung </a:t>
            </a:r>
            <a:r>
              <a:rPr lang="de-DE" dirty="0">
                <a:latin typeface="Quicksand"/>
              </a:rPr>
              <a:t>und einer echten </a:t>
            </a:r>
            <a:r>
              <a:rPr lang="de-DE" b="1" dirty="0">
                <a:latin typeface="Quicksand"/>
              </a:rPr>
              <a:t>D&amp;O-Deckung </a:t>
            </a:r>
            <a:r>
              <a:rPr lang="de-DE" dirty="0">
                <a:latin typeface="Quicksand"/>
              </a:rPr>
              <a:t>(</a:t>
            </a:r>
            <a:r>
              <a:rPr lang="de-DE" dirty="0" err="1">
                <a:latin typeface="Quicksand"/>
              </a:rPr>
              <a:t>Directors</a:t>
            </a:r>
            <a:r>
              <a:rPr lang="de-DE" dirty="0">
                <a:latin typeface="Quicksand"/>
              </a:rPr>
              <a:t>- and </a:t>
            </a:r>
            <a:r>
              <a:rPr lang="de-DE" dirty="0" err="1">
                <a:latin typeface="Quicksand"/>
              </a:rPr>
              <a:t>Officers</a:t>
            </a:r>
            <a:r>
              <a:rPr lang="de-DE" dirty="0">
                <a:latin typeface="Quicksand"/>
              </a:rPr>
              <a:t>-Versicherung) </a:t>
            </a:r>
          </a:p>
          <a:p>
            <a:endParaRPr lang="de-DE" b="1" dirty="0">
              <a:latin typeface="Quicksand"/>
            </a:endParaRPr>
          </a:p>
          <a:p>
            <a:pPr marL="342900" indent="-342900">
              <a:buFont typeface="Wingdings" panose="05000000000000000000" pitchFamily="2" charset="2"/>
              <a:buChar char="Ø"/>
            </a:pPr>
            <a:r>
              <a:rPr lang="de-DE" b="1" dirty="0">
                <a:latin typeface="Quicksand"/>
              </a:rPr>
              <a:t>Absicherung</a:t>
            </a:r>
            <a:r>
              <a:rPr lang="de-DE" dirty="0">
                <a:latin typeface="Quicksand"/>
              </a:rPr>
              <a:t> des </a:t>
            </a:r>
            <a:r>
              <a:rPr lang="de-DE" b="1" dirty="0">
                <a:latin typeface="Quicksand"/>
              </a:rPr>
              <a:t>gesamten Vorstandes</a:t>
            </a:r>
            <a:r>
              <a:rPr lang="de-DE" dirty="0">
                <a:latin typeface="Quicksand"/>
              </a:rPr>
              <a:t> des Vereins</a:t>
            </a:r>
          </a:p>
          <a:p>
            <a:endParaRPr lang="de-DE" dirty="0">
              <a:latin typeface="Quicksand"/>
            </a:endParaRPr>
          </a:p>
          <a:p>
            <a:pPr marL="342900" indent="-342900">
              <a:buFont typeface="Wingdings" panose="05000000000000000000" pitchFamily="2" charset="2"/>
              <a:buChar char="Ø"/>
            </a:pPr>
            <a:r>
              <a:rPr lang="de-DE" b="1" dirty="0">
                <a:latin typeface="Quicksand"/>
              </a:rPr>
              <a:t>Schutz des Privatvermögens</a:t>
            </a:r>
            <a:r>
              <a:rPr lang="de-DE" dirty="0">
                <a:latin typeface="Quicksand"/>
              </a:rPr>
              <a:t> der Vorstandsmitglieder </a:t>
            </a:r>
          </a:p>
          <a:p>
            <a:endParaRPr lang="de-DE" dirty="0">
              <a:latin typeface="Quicksand"/>
            </a:endParaRPr>
          </a:p>
          <a:p>
            <a:pPr marL="342900" indent="-342900">
              <a:buFont typeface="Wingdings" panose="05000000000000000000" pitchFamily="2" charset="2"/>
              <a:buChar char="Ø"/>
            </a:pPr>
            <a:r>
              <a:rPr lang="de-DE" b="1" dirty="0">
                <a:latin typeface="Quicksand"/>
              </a:rPr>
              <a:t>Privat- und öffentlich-rechtliche Haftpflicht-Ansprüche </a:t>
            </a:r>
            <a:r>
              <a:rPr lang="de-DE" dirty="0">
                <a:latin typeface="Quicksand"/>
              </a:rPr>
              <a:t>sind mitversichert </a:t>
            </a:r>
          </a:p>
          <a:p>
            <a:endParaRPr lang="de-DE" dirty="0">
              <a:latin typeface="Quicksand"/>
            </a:endParaRPr>
          </a:p>
          <a:p>
            <a:pPr marL="342900" indent="-342900">
              <a:buFont typeface="Wingdings" panose="05000000000000000000" pitchFamily="2" charset="2"/>
              <a:buChar char="Ø"/>
            </a:pPr>
            <a:r>
              <a:rPr lang="de-DE" b="1" dirty="0">
                <a:latin typeface="Quicksand"/>
              </a:rPr>
              <a:t>Abwehrschutz</a:t>
            </a:r>
            <a:r>
              <a:rPr lang="de-DE" dirty="0">
                <a:latin typeface="Quicksand"/>
              </a:rPr>
              <a:t> beim Vorwurf </a:t>
            </a:r>
            <a:r>
              <a:rPr lang="de-DE" b="1" dirty="0">
                <a:latin typeface="Quicksand"/>
              </a:rPr>
              <a:t>wissentlicher Pflichtverletzung </a:t>
            </a:r>
          </a:p>
          <a:p>
            <a:endParaRPr lang="de-DE" b="1" dirty="0">
              <a:latin typeface="Quicksand"/>
            </a:endParaRPr>
          </a:p>
          <a:p>
            <a:pPr marL="342900" indent="-342900">
              <a:buFont typeface="Wingdings" panose="05000000000000000000" pitchFamily="2" charset="2"/>
              <a:buChar char="Ø"/>
            </a:pPr>
            <a:r>
              <a:rPr lang="de-DE" b="1" dirty="0">
                <a:latin typeface="Quicksand"/>
              </a:rPr>
              <a:t>Schlüsselverlustrisiko </a:t>
            </a:r>
            <a:r>
              <a:rPr lang="de-DE" dirty="0">
                <a:latin typeface="Quicksand"/>
              </a:rPr>
              <a:t>und damit verbundene Erneuerung der Schließanlagen </a:t>
            </a:r>
          </a:p>
          <a:p>
            <a:endParaRPr lang="de-DE" dirty="0">
              <a:latin typeface="Quicksand"/>
            </a:endParaRPr>
          </a:p>
          <a:p>
            <a:pPr marL="342900" indent="-342900">
              <a:buFont typeface="Wingdings" panose="05000000000000000000" pitchFamily="2" charset="2"/>
              <a:buChar char="Ø"/>
            </a:pPr>
            <a:r>
              <a:rPr lang="de-DE" dirty="0">
                <a:latin typeface="Quicksand"/>
              </a:rPr>
              <a:t>Bearbeitung von </a:t>
            </a:r>
            <a:r>
              <a:rPr lang="de-DE" b="1" dirty="0">
                <a:latin typeface="Quicksand"/>
              </a:rPr>
              <a:t>Bauvorhaben </a:t>
            </a:r>
            <a:r>
              <a:rPr lang="de-DE" dirty="0">
                <a:latin typeface="Quicksand"/>
              </a:rPr>
              <a:t>(bis 100.000 Euro Bausumme) </a:t>
            </a:r>
          </a:p>
          <a:p>
            <a:endParaRPr lang="de-DE" dirty="0">
              <a:latin typeface="Quicksand"/>
            </a:endParaRPr>
          </a:p>
          <a:p>
            <a:pPr marL="342900" indent="-342900">
              <a:buFont typeface="Wingdings" panose="05000000000000000000" pitchFamily="2" charset="2"/>
              <a:buChar char="Ø"/>
            </a:pPr>
            <a:r>
              <a:rPr lang="de-DE" b="1" dirty="0">
                <a:latin typeface="Quicksand"/>
              </a:rPr>
              <a:t>Nachmeldefrist </a:t>
            </a:r>
            <a:r>
              <a:rPr lang="de-DE" dirty="0">
                <a:latin typeface="Quicksand"/>
              </a:rPr>
              <a:t>von </a:t>
            </a:r>
            <a:r>
              <a:rPr lang="de-DE" b="1" dirty="0">
                <a:latin typeface="Quicksand"/>
              </a:rPr>
              <a:t>6 Jahren </a:t>
            </a:r>
            <a:endParaRPr lang="de-DE" dirty="0">
              <a:latin typeface="Quicksand"/>
            </a:endParaRPr>
          </a:p>
        </p:txBody>
      </p:sp>
    </p:spTree>
    <p:extLst>
      <p:ext uri="{BB962C8B-B14F-4D97-AF65-F5344CB8AC3E}">
        <p14:creationId xmlns:p14="http://schemas.microsoft.com/office/powerpoint/2010/main" val="167549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24E4-022F-FA68-0654-E27795B551C4}"/>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83E979EE-43A3-C151-242C-CD3B3BAC1224}"/>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2C266A73-A654-CF00-DCE5-692274AC13D7}"/>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E4A00DFD-04A8-0447-73EB-B32BC2BD55DC}"/>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8CA9ADF-0A89-71F8-8750-46501F6A608B}"/>
                  </a:ext>
                </a:extLst>
              </p:cNvPr>
              <p:cNvPicPr/>
              <p:nvPr/>
            </p:nvPicPr>
            <p:blipFill>
              <a:blip r:embed="rId5"/>
              <a:stretch>
                <a:fillRect/>
              </a:stretch>
            </p:blipFill>
            <p:spPr>
              <a:xfrm>
                <a:off x="-6540" y="5548365"/>
                <a:ext cx="12234960" cy="12600"/>
              </a:xfrm>
              <a:prstGeom prst="rect">
                <a:avLst/>
              </a:prstGeom>
            </p:spPr>
          </p:pic>
        </mc:Fallback>
      </mc:AlternateContent>
      <p:sp>
        <p:nvSpPr>
          <p:cNvPr id="12" name="Textfeld 11">
            <a:extLst>
              <a:ext uri="{FF2B5EF4-FFF2-40B4-BE49-F238E27FC236}">
                <a16:creationId xmlns:a16="http://schemas.microsoft.com/office/drawing/2014/main" id="{AF17021C-E764-3E35-3B1A-A5707B72A586}"/>
              </a:ext>
            </a:extLst>
          </p:cNvPr>
          <p:cNvSpPr txBox="1"/>
          <p:nvPr/>
        </p:nvSpPr>
        <p:spPr>
          <a:xfrm>
            <a:off x="522514" y="638453"/>
            <a:ext cx="11516711" cy="954107"/>
          </a:xfrm>
          <a:prstGeom prst="rect">
            <a:avLst/>
          </a:prstGeom>
          <a:noFill/>
        </p:spPr>
        <p:txBody>
          <a:bodyPr wrap="square">
            <a:spAutoFit/>
          </a:bodyPr>
          <a:lstStyle/>
          <a:p>
            <a:pPr algn="ctr"/>
            <a:r>
              <a:rPr lang="de-DE" sz="2000" b="1" u="sng" dirty="0">
                <a:latin typeface="Quicksand"/>
              </a:rPr>
              <a:t>Warum Versicherungsschutz wichtig ist…. Kennzahlen MV 2025:</a:t>
            </a:r>
          </a:p>
          <a:p>
            <a:endParaRPr lang="de-DE" b="1" dirty="0">
              <a:latin typeface="Quicksand"/>
            </a:endParaRPr>
          </a:p>
          <a:p>
            <a:r>
              <a:rPr lang="de-DE" b="1" dirty="0">
                <a:latin typeface="Quicksand"/>
              </a:rPr>
              <a:t>Gesamtschäden LV MV in 2025:  		122	</a:t>
            </a:r>
          </a:p>
        </p:txBody>
      </p:sp>
      <p:sp>
        <p:nvSpPr>
          <p:cNvPr id="3" name="Textfeld 2">
            <a:extLst>
              <a:ext uri="{FF2B5EF4-FFF2-40B4-BE49-F238E27FC236}">
                <a16:creationId xmlns:a16="http://schemas.microsoft.com/office/drawing/2014/main" id="{31EA1EE3-A04B-3008-C332-94E86EDE2CFF}"/>
              </a:ext>
            </a:extLst>
          </p:cNvPr>
          <p:cNvSpPr txBox="1"/>
          <p:nvPr/>
        </p:nvSpPr>
        <p:spPr>
          <a:xfrm>
            <a:off x="522513" y="1905358"/>
            <a:ext cx="5139420" cy="646331"/>
          </a:xfrm>
          <a:prstGeom prst="rect">
            <a:avLst/>
          </a:prstGeom>
          <a:noFill/>
        </p:spPr>
        <p:txBody>
          <a:bodyPr wrap="none" rtlCol="0">
            <a:spAutoFit/>
          </a:bodyPr>
          <a:lstStyle/>
          <a:p>
            <a:r>
              <a:rPr lang="de-DE" b="1" dirty="0"/>
              <a:t>Man denkt, 122 Schäden, das ist doch nichts!</a:t>
            </a:r>
          </a:p>
          <a:p>
            <a:r>
              <a:rPr lang="de-DE" b="1" dirty="0"/>
              <a:t>Doch was steckt an absoluten Zahlen dahinter?</a:t>
            </a:r>
          </a:p>
        </p:txBody>
      </p:sp>
      <p:sp>
        <p:nvSpPr>
          <p:cNvPr id="4" name="Textfeld 3">
            <a:extLst>
              <a:ext uri="{FF2B5EF4-FFF2-40B4-BE49-F238E27FC236}">
                <a16:creationId xmlns:a16="http://schemas.microsoft.com/office/drawing/2014/main" id="{8919AD15-CB5C-A920-87D4-710810141DDB}"/>
              </a:ext>
            </a:extLst>
          </p:cNvPr>
          <p:cNvSpPr txBox="1"/>
          <p:nvPr/>
        </p:nvSpPr>
        <p:spPr>
          <a:xfrm>
            <a:off x="522514" y="2786743"/>
            <a:ext cx="10200613" cy="1200329"/>
          </a:xfrm>
          <a:prstGeom prst="rect">
            <a:avLst/>
          </a:prstGeom>
          <a:noFill/>
        </p:spPr>
        <p:txBody>
          <a:bodyPr wrap="none" rtlCol="0">
            <a:spAutoFit/>
          </a:bodyPr>
          <a:lstStyle/>
          <a:p>
            <a:r>
              <a:rPr lang="de-DE" b="1" dirty="0"/>
              <a:t>Einbruch-/Diebstahl:</a:t>
            </a:r>
            <a:r>
              <a:rPr lang="de-DE" dirty="0"/>
              <a:t>		</a:t>
            </a:r>
            <a:r>
              <a:rPr lang="de-DE" b="1" dirty="0"/>
              <a:t>68</a:t>
            </a:r>
            <a:r>
              <a:rPr lang="de-DE" dirty="0"/>
              <a:t> Schäden	-&gt;	   51.227,15 € gemeldeter Schaden</a:t>
            </a:r>
          </a:p>
          <a:p>
            <a:r>
              <a:rPr lang="de-DE" b="1" dirty="0"/>
              <a:t>Feuer:</a:t>
            </a:r>
            <a:r>
              <a:rPr lang="de-DE" dirty="0"/>
              <a:t>				</a:t>
            </a:r>
            <a:r>
              <a:rPr lang="de-DE" b="1" dirty="0"/>
              <a:t>17</a:t>
            </a:r>
            <a:r>
              <a:rPr lang="de-DE" dirty="0"/>
              <a:t> Schäden	-&gt;	</a:t>
            </a:r>
            <a:r>
              <a:rPr lang="de-DE" b="1" dirty="0"/>
              <a:t>100.577,32 €</a:t>
            </a:r>
            <a:r>
              <a:rPr lang="de-DE" dirty="0"/>
              <a:t> gemeldeter Schaden</a:t>
            </a:r>
          </a:p>
          <a:p>
            <a:r>
              <a:rPr lang="de-DE" b="1" dirty="0"/>
              <a:t>Sturm:</a:t>
            </a:r>
            <a:r>
              <a:rPr lang="de-DE" dirty="0"/>
              <a:t>				</a:t>
            </a:r>
            <a:r>
              <a:rPr lang="de-DE" b="1" dirty="0"/>
              <a:t>15 </a:t>
            </a:r>
            <a:r>
              <a:rPr lang="de-DE" dirty="0"/>
              <a:t>Schäden	-&gt;	   10.577,91 € gemeldeter Schaden</a:t>
            </a:r>
          </a:p>
          <a:p>
            <a:r>
              <a:rPr lang="de-DE" b="1" dirty="0"/>
              <a:t>Glas:</a:t>
            </a:r>
            <a:r>
              <a:rPr lang="de-DE" dirty="0"/>
              <a:t>				   </a:t>
            </a:r>
            <a:r>
              <a:rPr lang="de-DE" b="1" dirty="0"/>
              <a:t>7</a:t>
            </a:r>
            <a:r>
              <a:rPr lang="de-DE" dirty="0"/>
              <a:t> Schäden	-&gt;	      2.982,31 € gemeldeter Schaden</a:t>
            </a:r>
          </a:p>
        </p:txBody>
      </p:sp>
      <p:sp>
        <p:nvSpPr>
          <p:cNvPr id="8" name="Textfeld 7">
            <a:extLst>
              <a:ext uri="{FF2B5EF4-FFF2-40B4-BE49-F238E27FC236}">
                <a16:creationId xmlns:a16="http://schemas.microsoft.com/office/drawing/2014/main" id="{3EA4768C-9C4B-DEA7-5C22-A9F66FDB9A58}"/>
              </a:ext>
            </a:extLst>
          </p:cNvPr>
          <p:cNvSpPr txBox="1"/>
          <p:nvPr/>
        </p:nvSpPr>
        <p:spPr>
          <a:xfrm>
            <a:off x="522514" y="4078281"/>
            <a:ext cx="9764596" cy="369332"/>
          </a:xfrm>
          <a:prstGeom prst="rect">
            <a:avLst/>
          </a:prstGeom>
          <a:noFill/>
        </p:spPr>
        <p:txBody>
          <a:bodyPr wrap="none" rtlCol="0">
            <a:spAutoFit/>
          </a:bodyPr>
          <a:lstStyle/>
          <a:p>
            <a:r>
              <a:rPr lang="de-DE" b="1" dirty="0"/>
              <a:t>Unfall:</a:t>
            </a:r>
            <a:r>
              <a:rPr lang="de-DE" dirty="0"/>
              <a:t>				</a:t>
            </a:r>
            <a:r>
              <a:rPr lang="de-DE" b="1" dirty="0"/>
              <a:t>11</a:t>
            </a:r>
            <a:r>
              <a:rPr lang="de-DE" dirty="0"/>
              <a:t> Schäden	-&gt;	      4.670 € gemeldeter Schaden</a:t>
            </a:r>
          </a:p>
        </p:txBody>
      </p:sp>
      <p:sp>
        <p:nvSpPr>
          <p:cNvPr id="9" name="Textfeld 8">
            <a:extLst>
              <a:ext uri="{FF2B5EF4-FFF2-40B4-BE49-F238E27FC236}">
                <a16:creationId xmlns:a16="http://schemas.microsoft.com/office/drawing/2014/main" id="{5B2E6D7C-E321-556D-A570-375E340BDC6E}"/>
              </a:ext>
            </a:extLst>
          </p:cNvPr>
          <p:cNvSpPr txBox="1"/>
          <p:nvPr/>
        </p:nvSpPr>
        <p:spPr>
          <a:xfrm>
            <a:off x="522513" y="4391079"/>
            <a:ext cx="9883019" cy="646331"/>
          </a:xfrm>
          <a:prstGeom prst="rect">
            <a:avLst/>
          </a:prstGeom>
          <a:noFill/>
        </p:spPr>
        <p:txBody>
          <a:bodyPr wrap="square" rtlCol="0">
            <a:spAutoFit/>
          </a:bodyPr>
          <a:lstStyle/>
          <a:p>
            <a:r>
              <a:rPr lang="de-DE" b="1" dirty="0"/>
              <a:t>Dienstfahrtenkasko:		   1 </a:t>
            </a:r>
            <a:r>
              <a:rPr lang="de-DE" dirty="0"/>
              <a:t>Schaden	-&gt;	      2.000 € gemeldeter Schaden</a:t>
            </a:r>
          </a:p>
          <a:p>
            <a:r>
              <a:rPr lang="de-DE" b="1" dirty="0"/>
              <a:t>Haftpflicht:			   4 </a:t>
            </a:r>
            <a:r>
              <a:rPr lang="de-DE" dirty="0"/>
              <a:t>Schäden	-&gt;	      2.970 € gemeldeter Schaden</a:t>
            </a:r>
          </a:p>
        </p:txBody>
      </p:sp>
    </p:spTree>
    <p:extLst>
      <p:ext uri="{BB962C8B-B14F-4D97-AF65-F5344CB8AC3E}">
        <p14:creationId xmlns:p14="http://schemas.microsoft.com/office/powerpoint/2010/main" val="2740704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p:bldP spid="3" grpId="0"/>
      <p:bldP spid="4" grpId="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C4CB4-A5AC-BDE5-B975-9EF81F7D9A0D}"/>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1544F385-D60E-5379-1388-BE8B197B85B9}"/>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A6127B48-6038-92E1-F6B7-E53D7C771333}"/>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03B11DED-4BD9-5901-64FB-0977632BA9A2}"/>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03B11DED-4BD9-5901-64FB-0977632BA9A2}"/>
                  </a:ext>
                </a:extLst>
              </p:cNvPr>
              <p:cNvPicPr/>
              <p:nvPr/>
            </p:nvPicPr>
            <p:blipFill>
              <a:blip r:embed="rId6"/>
              <a:stretch>
                <a:fillRect/>
              </a:stretch>
            </p:blipFill>
            <p:spPr>
              <a:xfrm>
                <a:off x="-6540" y="5548365"/>
                <a:ext cx="12234960" cy="12600"/>
              </a:xfrm>
              <a:prstGeom prst="rect">
                <a:avLst/>
              </a:prstGeom>
            </p:spPr>
          </p:pic>
        </mc:Fallback>
      </mc:AlternateContent>
      <p:sp>
        <p:nvSpPr>
          <p:cNvPr id="8" name="Textfeld 7">
            <a:extLst>
              <a:ext uri="{FF2B5EF4-FFF2-40B4-BE49-F238E27FC236}">
                <a16:creationId xmlns:a16="http://schemas.microsoft.com/office/drawing/2014/main" id="{48B07CDE-062D-386C-04D8-95446FA96F0C}"/>
              </a:ext>
            </a:extLst>
          </p:cNvPr>
          <p:cNvSpPr txBox="1"/>
          <p:nvPr/>
        </p:nvSpPr>
        <p:spPr>
          <a:xfrm>
            <a:off x="651933" y="534900"/>
            <a:ext cx="10524067" cy="3970318"/>
          </a:xfrm>
          <a:prstGeom prst="rect">
            <a:avLst/>
          </a:prstGeom>
          <a:noFill/>
        </p:spPr>
        <p:txBody>
          <a:bodyPr wrap="square">
            <a:spAutoFit/>
          </a:bodyPr>
          <a:lstStyle/>
          <a:p>
            <a:pPr algn="ctr"/>
            <a:r>
              <a:rPr lang="de-DE" sz="3600" b="1" u="sng" dirty="0"/>
              <a:t>Vereinsheimversicherung</a:t>
            </a:r>
          </a:p>
          <a:p>
            <a:pPr algn="ctr"/>
            <a:endParaRPr lang="de-DE" sz="3600" b="1" dirty="0">
              <a:latin typeface="Quicksand" pitchFamily="2" charset="0"/>
            </a:endParaRPr>
          </a:p>
          <a:p>
            <a:pPr algn="ctr"/>
            <a:r>
              <a:rPr lang="de-DE" sz="3600" b="1" dirty="0">
                <a:latin typeface="Quicksand" pitchFamily="2" charset="0"/>
              </a:rPr>
              <a:t>Wir unterbreiten Ihnen gerne ein Angebot</a:t>
            </a:r>
          </a:p>
          <a:p>
            <a:pPr algn="ctr"/>
            <a:endParaRPr lang="de-DE" sz="3600" b="1" dirty="0">
              <a:latin typeface="Quicksand" pitchFamily="2" charset="0"/>
            </a:endParaRPr>
          </a:p>
          <a:p>
            <a:pPr algn="ctr"/>
            <a:r>
              <a:rPr lang="de-DE" sz="3600" b="1" dirty="0">
                <a:latin typeface="Quicksand" pitchFamily="2" charset="0"/>
              </a:rPr>
              <a:t>Senden Sie uns einfach </a:t>
            </a:r>
          </a:p>
          <a:p>
            <a:pPr algn="ctr"/>
            <a:r>
              <a:rPr lang="de-DE" sz="3600" b="1" dirty="0">
                <a:latin typeface="Quicksand" pitchFamily="2" charset="0"/>
              </a:rPr>
              <a:t>Ihren aktuellen Versicherungsschein und </a:t>
            </a:r>
          </a:p>
          <a:p>
            <a:pPr algn="ctr"/>
            <a:r>
              <a:rPr lang="de-DE" sz="3600" b="1" dirty="0">
                <a:latin typeface="Quicksand" pitchFamily="2" charset="0"/>
              </a:rPr>
              <a:t>Ihre letzte Beitragsrechnung</a:t>
            </a:r>
            <a:endParaRPr lang="de-DE" sz="3600" b="1" dirty="0"/>
          </a:p>
        </p:txBody>
      </p:sp>
    </p:spTree>
    <p:extLst>
      <p:ext uri="{BB962C8B-B14F-4D97-AF65-F5344CB8AC3E}">
        <p14:creationId xmlns:p14="http://schemas.microsoft.com/office/powerpoint/2010/main" val="565641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8B97165-05D9-F236-C376-AC93A147B73E}"/>
              </a:ext>
            </a:extLst>
          </p:cNvPr>
          <p:cNvSpPr txBox="1"/>
          <p:nvPr/>
        </p:nvSpPr>
        <p:spPr>
          <a:xfrm>
            <a:off x="266699" y="5805011"/>
            <a:ext cx="10201275" cy="738664"/>
          </a:xfrm>
          <a:prstGeom prst="rect">
            <a:avLst/>
          </a:prstGeom>
          <a:noFill/>
        </p:spPr>
        <p:txBody>
          <a:bodyPr wrap="square">
            <a:spAutoFit/>
          </a:bodyPr>
          <a:lstStyle/>
          <a:p>
            <a:r>
              <a:rPr lang="de-DE" sz="1400" dirty="0">
                <a:latin typeface="Quicksand" pitchFamily="2" charset="0"/>
              </a:rPr>
              <a:t>Mittelstr. 12-14 Haus B I 50672 Köln			Mail: </a:t>
            </a:r>
            <a:r>
              <a:rPr lang="de-DE" sz="1400" dirty="0">
                <a:latin typeface="Quicksand" pitchFamily="2" charset="0"/>
                <a:hlinkClick r:id="rId2"/>
              </a:rPr>
              <a:t>leunig@lkv-service.de</a:t>
            </a:r>
            <a:endParaRPr lang="de-DE" sz="1400" dirty="0">
              <a:latin typeface="Quicksand" pitchFamily="2" charset="0"/>
            </a:endParaRPr>
          </a:p>
          <a:p>
            <a:r>
              <a:rPr lang="de-DE" sz="1400" dirty="0">
                <a:latin typeface="Quicksand" pitchFamily="2" charset="0"/>
              </a:rPr>
              <a:t>Tel. 0221 / 2924 555 0 					HRB 110143 I AG Köln  </a:t>
            </a:r>
          </a:p>
          <a:p>
            <a:r>
              <a:rPr lang="de-DE" sz="1400" dirty="0">
                <a:latin typeface="Quicksand" pitchFamily="2" charset="0"/>
              </a:rPr>
              <a:t>Vermittler-ID: </a:t>
            </a:r>
            <a:r>
              <a:rPr lang="de-DE" sz="1400" dirty="0">
                <a:effectLst/>
                <a:latin typeface="Quicksand" pitchFamily="2" charset="0"/>
                <a:ea typeface="Aptos" panose="020B0004020202020204" pitchFamily="34" charset="0"/>
              </a:rPr>
              <a:t>D-9G7F-NSXX2-67 - IHK Köln</a:t>
            </a:r>
            <a:endParaRPr lang="de-DE" sz="1400" dirty="0"/>
          </a:p>
        </p:txBody>
      </p:sp>
      <p:pic>
        <p:nvPicPr>
          <p:cNvPr id="6" name="Grafik 5">
            <a:extLst>
              <a:ext uri="{FF2B5EF4-FFF2-40B4-BE49-F238E27FC236}">
                <a16:creationId xmlns:a16="http://schemas.microsoft.com/office/drawing/2014/main" id="{1F11D6C8-C3F4-8099-9B2C-ACEFDBBF73FE}"/>
              </a:ext>
            </a:extLst>
          </p:cNvPr>
          <p:cNvPicPr>
            <a:picLocks noChangeAspect="1"/>
          </p:cNvPicPr>
          <p:nvPr/>
        </p:nvPicPr>
        <p:blipFill>
          <a:blip r:embed="rId3"/>
          <a:stretch>
            <a:fillRect/>
          </a:stretch>
        </p:blipFill>
        <p:spPr>
          <a:xfrm>
            <a:off x="10869468" y="5672508"/>
            <a:ext cx="1055833" cy="1055833"/>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Freihand 6">
                <a:extLst>
                  <a:ext uri="{FF2B5EF4-FFF2-40B4-BE49-F238E27FC236}">
                    <a16:creationId xmlns:a16="http://schemas.microsoft.com/office/drawing/2014/main" id="{D62B06D2-3EAF-A35F-AB18-01412871112D}"/>
                  </a:ext>
                </a:extLst>
              </p14:cNvPr>
              <p14:cNvContentPartPr/>
              <p14:nvPr/>
            </p14:nvContentPartPr>
            <p14:xfrm>
              <a:off x="-420" y="5554485"/>
              <a:ext cx="12222720" cy="360"/>
            </p14:xfrm>
          </p:contentPart>
        </mc:Choice>
        <mc:Fallback xmlns="">
          <p:pic>
            <p:nvPicPr>
              <p:cNvPr id="7" name="Freihand 6">
                <a:extLst>
                  <a:ext uri="{FF2B5EF4-FFF2-40B4-BE49-F238E27FC236}">
                    <a16:creationId xmlns:a16="http://schemas.microsoft.com/office/drawing/2014/main" id="{D62B06D2-3EAF-A35F-AB18-01412871112D}"/>
                  </a:ext>
                </a:extLst>
              </p:cNvPr>
              <p:cNvPicPr/>
              <p:nvPr/>
            </p:nvPicPr>
            <p:blipFill>
              <a:blip r:embed="rId5"/>
              <a:stretch>
                <a:fillRect/>
              </a:stretch>
            </p:blipFill>
            <p:spPr>
              <a:xfrm>
                <a:off x="-6540" y="5548365"/>
                <a:ext cx="12234960" cy="12600"/>
              </a:xfrm>
              <a:prstGeom prst="rect">
                <a:avLst/>
              </a:prstGeom>
            </p:spPr>
          </p:pic>
        </mc:Fallback>
      </mc:AlternateContent>
      <p:sp>
        <p:nvSpPr>
          <p:cNvPr id="2" name="Textfeld 1">
            <a:extLst>
              <a:ext uri="{FF2B5EF4-FFF2-40B4-BE49-F238E27FC236}">
                <a16:creationId xmlns:a16="http://schemas.microsoft.com/office/drawing/2014/main" id="{E4A739F6-66EF-DCDA-4DCB-7451F856E277}"/>
              </a:ext>
            </a:extLst>
          </p:cNvPr>
          <p:cNvSpPr txBox="1"/>
          <p:nvPr/>
        </p:nvSpPr>
        <p:spPr>
          <a:xfrm>
            <a:off x="528145" y="733097"/>
            <a:ext cx="6668813" cy="3847207"/>
          </a:xfrm>
          <a:prstGeom prst="rect">
            <a:avLst/>
          </a:prstGeom>
          <a:noFill/>
        </p:spPr>
        <p:txBody>
          <a:bodyPr wrap="square" rtlCol="0">
            <a:spAutoFit/>
          </a:bodyPr>
          <a:lstStyle/>
          <a:p>
            <a:r>
              <a:rPr lang="de-DE" sz="1600" b="1" dirty="0">
                <a:latin typeface="Quicksand" pitchFamily="2" charset="0"/>
              </a:rPr>
              <a:t>           Vielen Dank für Ihre Aufmerksamkeit!</a:t>
            </a:r>
          </a:p>
          <a:p>
            <a:endParaRPr lang="de-DE" dirty="0"/>
          </a:p>
          <a:p>
            <a:endParaRPr lang="de-DE" dirty="0"/>
          </a:p>
          <a:p>
            <a:endParaRPr lang="de-DE" dirty="0"/>
          </a:p>
          <a:p>
            <a:endParaRPr lang="de-DE" dirty="0"/>
          </a:p>
          <a:p>
            <a:endParaRPr lang="de-DE" dirty="0"/>
          </a:p>
          <a:p>
            <a:endParaRPr lang="de-DE" dirty="0"/>
          </a:p>
          <a:p>
            <a:endParaRPr lang="de-DE" sz="1200" dirty="0">
              <a:latin typeface="Quicksand" pitchFamily="2" charset="0"/>
            </a:endParaRPr>
          </a:p>
          <a:p>
            <a:r>
              <a:rPr lang="de-DE" sz="1200" dirty="0">
                <a:latin typeface="Quicksand" pitchFamily="2" charset="0"/>
              </a:rPr>
              <a:t>LKV Landesverbands-Kleingartenversicherung Service GmbH</a:t>
            </a:r>
          </a:p>
          <a:p>
            <a:r>
              <a:rPr lang="de-DE" sz="1200" dirty="0">
                <a:latin typeface="Quicksand" pitchFamily="2" charset="0"/>
              </a:rPr>
              <a:t>Mittelstraße 12-14 Haus B</a:t>
            </a:r>
          </a:p>
          <a:p>
            <a:r>
              <a:rPr lang="de-DE" sz="1200" dirty="0">
                <a:latin typeface="Quicksand" pitchFamily="2" charset="0"/>
              </a:rPr>
              <a:t>50672 Köln</a:t>
            </a:r>
          </a:p>
          <a:p>
            <a:r>
              <a:rPr lang="de-DE" sz="1200" dirty="0">
                <a:latin typeface="Quicksand" pitchFamily="2" charset="0"/>
              </a:rPr>
              <a:t>Telefon : 0221/2924 555 0</a:t>
            </a:r>
          </a:p>
          <a:p>
            <a:endParaRPr lang="de-DE" sz="1200" dirty="0">
              <a:latin typeface="Quicksand" pitchFamily="2" charset="0"/>
            </a:endParaRPr>
          </a:p>
          <a:p>
            <a:r>
              <a:rPr lang="de-DE" sz="1200" b="1" dirty="0">
                <a:latin typeface="Quicksand" pitchFamily="2" charset="0"/>
              </a:rPr>
              <a:t>Alexander Leunig</a:t>
            </a:r>
          </a:p>
          <a:p>
            <a:r>
              <a:rPr lang="de-DE" sz="1200" dirty="0">
                <a:latin typeface="Quicksand" pitchFamily="2" charset="0"/>
              </a:rPr>
              <a:t>Geschäftsführer I Fachanwalt für Versicherungsrecht</a:t>
            </a:r>
          </a:p>
          <a:p>
            <a:endParaRPr lang="de-DE" sz="1200" b="1" dirty="0">
              <a:latin typeface="Quicksand" pitchFamily="2" charset="0"/>
            </a:endParaRPr>
          </a:p>
          <a:p>
            <a:r>
              <a:rPr lang="de-DE" sz="1200" b="1" dirty="0">
                <a:latin typeface="Quicksand" pitchFamily="2" charset="0"/>
              </a:rPr>
              <a:t>leunig@lkv-service.de</a:t>
            </a:r>
          </a:p>
        </p:txBody>
      </p:sp>
      <p:pic>
        <p:nvPicPr>
          <p:cNvPr id="4" name="Grafik 3" descr="Ein Bild, das Menschliches Gesicht, Person, Kleidung, Im Haus enthält.&#10;&#10;Automatisch generierte Beschreibung">
            <a:extLst>
              <a:ext uri="{FF2B5EF4-FFF2-40B4-BE49-F238E27FC236}">
                <a16:creationId xmlns:a16="http://schemas.microsoft.com/office/drawing/2014/main" id="{296BE64E-8713-BB70-5309-19F99F3211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7219" y="902576"/>
            <a:ext cx="2858157" cy="3810876"/>
          </a:xfrm>
          <a:prstGeom prst="rect">
            <a:avLst/>
          </a:prstGeom>
        </p:spPr>
      </p:pic>
      <p:pic>
        <p:nvPicPr>
          <p:cNvPr id="8" name="Grafik 7">
            <a:extLst>
              <a:ext uri="{FF2B5EF4-FFF2-40B4-BE49-F238E27FC236}">
                <a16:creationId xmlns:a16="http://schemas.microsoft.com/office/drawing/2014/main" id="{3330CC34-8521-AE33-36AF-23341313D9A3}"/>
              </a:ext>
            </a:extLst>
          </p:cNvPr>
          <p:cNvPicPr>
            <a:picLocks noChangeAspect="1"/>
          </p:cNvPicPr>
          <p:nvPr/>
        </p:nvPicPr>
        <p:blipFill>
          <a:blip r:embed="rId3"/>
          <a:stretch>
            <a:fillRect/>
          </a:stretch>
        </p:blipFill>
        <p:spPr>
          <a:xfrm>
            <a:off x="2476958" y="1591866"/>
            <a:ext cx="1055833" cy="1055833"/>
          </a:xfrm>
          <a:prstGeom prst="rect">
            <a:avLst/>
          </a:prstGeom>
        </p:spPr>
      </p:pic>
    </p:spTree>
    <p:extLst>
      <p:ext uri="{BB962C8B-B14F-4D97-AF65-F5344CB8AC3E}">
        <p14:creationId xmlns:p14="http://schemas.microsoft.com/office/powerpoint/2010/main" val="308646528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7396</Words>
  <Application>Microsoft Office PowerPoint</Application>
  <PresentationFormat>Breitbild</PresentationFormat>
  <Paragraphs>805</Paragraphs>
  <Slides>62</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62</vt:i4>
      </vt:variant>
    </vt:vector>
  </HeadingPairs>
  <TitlesOfParts>
    <vt:vector size="69" baseType="lpstr">
      <vt:lpstr>Aptos</vt:lpstr>
      <vt:lpstr>Aptos Display</vt:lpstr>
      <vt:lpstr>Arial</vt:lpstr>
      <vt:lpstr>Quicksand</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Alexander Leunig</dc:creator>
  <cp:lastModifiedBy>Leunig, Alexander</cp:lastModifiedBy>
  <cp:revision>177</cp:revision>
  <dcterms:created xsi:type="dcterms:W3CDTF">2024-08-06T08:50:00Z</dcterms:created>
  <dcterms:modified xsi:type="dcterms:W3CDTF">2026-04-18T06:51:50Z</dcterms:modified>
</cp:coreProperties>
</file>