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9" r:id="rId4"/>
    <p:sldId id="258" r:id="rId5"/>
    <p:sldId id="260" r:id="rId6"/>
    <p:sldId id="273" r:id="rId7"/>
    <p:sldId id="282" r:id="rId8"/>
    <p:sldId id="262" r:id="rId9"/>
    <p:sldId id="263" r:id="rId10"/>
    <p:sldId id="266" r:id="rId11"/>
    <p:sldId id="265" r:id="rId12"/>
    <p:sldId id="283" r:id="rId13"/>
    <p:sldId id="268" r:id="rId14"/>
    <p:sldId id="267" r:id="rId15"/>
    <p:sldId id="270" r:id="rId16"/>
    <p:sldId id="271" r:id="rId17"/>
    <p:sldId id="269" r:id="rId18"/>
    <p:sldId id="284" r:id="rId19"/>
    <p:sldId id="272" r:id="rId20"/>
    <p:sldId id="274" r:id="rId21"/>
    <p:sldId id="275" r:id="rId22"/>
    <p:sldId id="276" r:id="rId23"/>
    <p:sldId id="277" r:id="rId24"/>
    <p:sldId id="278" r:id="rId25"/>
    <p:sldId id="279" r:id="rId26"/>
    <p:sldId id="280" r:id="rId27"/>
    <p:sldId id="281" r:id="rId28"/>
    <p:sldId id="285" r:id="rId29"/>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08"/>
    <p:restoredTop sz="96325"/>
  </p:normalViewPr>
  <p:slideViewPr>
    <p:cSldViewPr snapToGrid="0">
      <p:cViewPr varScale="1">
        <p:scale>
          <a:sx n="103" d="100"/>
          <a:sy n="103" d="100"/>
        </p:scale>
        <p:origin x="32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73D18ED-E986-E549-9513-32982BD4E484}" type="datetimeFigureOut">
              <a:rPr lang="de-DE" smtClean="0"/>
              <a:t>22.04.2026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9EF6CD6-8FF9-A44E-88B5-B7A7BBEAE932}" type="slidenum">
              <a:rPr lang="de-DE" smtClean="0"/>
              <a:t>‹Nr.›</a:t>
            </a:fld>
            <a:endParaRPr lang="de-DE"/>
          </a:p>
        </p:txBody>
      </p:sp>
    </p:spTree>
    <p:extLst>
      <p:ext uri="{BB962C8B-B14F-4D97-AF65-F5344CB8AC3E}">
        <p14:creationId xmlns:p14="http://schemas.microsoft.com/office/powerpoint/2010/main" val="1928528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69EF6CD6-8FF9-A44E-88B5-B7A7BBEAE932}" type="slidenum">
              <a:rPr lang="de-DE" smtClean="0"/>
              <a:t>4</a:t>
            </a:fld>
            <a:endParaRPr lang="de-DE"/>
          </a:p>
        </p:txBody>
      </p:sp>
    </p:spTree>
    <p:extLst>
      <p:ext uri="{BB962C8B-B14F-4D97-AF65-F5344CB8AC3E}">
        <p14:creationId xmlns:p14="http://schemas.microsoft.com/office/powerpoint/2010/main" val="3826230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A087ED-FC33-97EE-EA56-6EE4822A6E61}"/>
              </a:ext>
            </a:extLst>
          </p:cNvPr>
          <p:cNvSpPr>
            <a:spLocks noGrp="1"/>
          </p:cNvSpPr>
          <p:nvPr>
            <p:ph type="ctrTitle"/>
          </p:nvPr>
        </p:nvSpPr>
        <p:spPr>
          <a:xfrm>
            <a:off x="1524000" y="660401"/>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E1392D54-409C-C94F-9592-DAB5B2067419}"/>
              </a:ext>
            </a:extLst>
          </p:cNvPr>
          <p:cNvSpPr>
            <a:spLocks noGrp="1"/>
          </p:cNvSpPr>
          <p:nvPr>
            <p:ph type="subTitle" idx="1"/>
          </p:nvPr>
        </p:nvSpPr>
        <p:spPr>
          <a:xfrm>
            <a:off x="1524000" y="3054783"/>
            <a:ext cx="9144000" cy="196748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pic>
        <p:nvPicPr>
          <p:cNvPr id="8" name="Grafik 7">
            <a:extLst>
              <a:ext uri="{FF2B5EF4-FFF2-40B4-BE49-F238E27FC236}">
                <a16:creationId xmlns:a16="http://schemas.microsoft.com/office/drawing/2014/main" id="{E5FCF973-320B-1DD9-76D6-C217A307568B}"/>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304558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F292E8-0EFC-DB5D-1F20-C153466E61B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05067CE-DBA8-F851-2F03-29887F154C1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Grafik 6">
            <a:extLst>
              <a:ext uri="{FF2B5EF4-FFF2-40B4-BE49-F238E27FC236}">
                <a16:creationId xmlns:a16="http://schemas.microsoft.com/office/drawing/2014/main" id="{5D29CC4C-20C1-AB40-9C82-692C318DA98F}"/>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3744532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80B982-9511-10EC-4556-6296FA90CF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637F21C-8817-DA10-72A5-37D4AA33A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pic>
        <p:nvPicPr>
          <p:cNvPr id="7" name="Grafik 6">
            <a:extLst>
              <a:ext uri="{FF2B5EF4-FFF2-40B4-BE49-F238E27FC236}">
                <a16:creationId xmlns:a16="http://schemas.microsoft.com/office/drawing/2014/main" id="{9CAEB237-EAB2-7871-11EF-0C8C27ACB291}"/>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990164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0DA54-302F-2288-B584-2E505ED5ED8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FEDCD1D-CCBB-022C-5D29-784F39110EE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B706CC7E-70E5-6897-7A88-FB1B8A658C3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8" name="Grafik 7">
            <a:extLst>
              <a:ext uri="{FF2B5EF4-FFF2-40B4-BE49-F238E27FC236}">
                <a16:creationId xmlns:a16="http://schemas.microsoft.com/office/drawing/2014/main" id="{42E45947-327C-D64E-18C9-BBE848AA480E}"/>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2464737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57DF2-7E2F-24A5-5F04-33233410ACA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C67BD21-FD46-7358-D34B-38D15505FA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C98145B-0FD2-A997-8217-FF2E06B5897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9C11278-7F14-F926-BDF3-264A9F714A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16ABE8D-A6C8-DBAC-F9B0-1ABBFB9E1F6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10" name="Grafik 9">
            <a:extLst>
              <a:ext uri="{FF2B5EF4-FFF2-40B4-BE49-F238E27FC236}">
                <a16:creationId xmlns:a16="http://schemas.microsoft.com/office/drawing/2014/main" id="{8DBF50DB-9385-D634-C8DF-5DC1970AC39C}"/>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3643059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63909-827F-09E7-8C98-855C607521B9}"/>
              </a:ext>
            </a:extLst>
          </p:cNvPr>
          <p:cNvSpPr>
            <a:spLocks noGrp="1"/>
          </p:cNvSpPr>
          <p:nvPr>
            <p:ph type="title"/>
          </p:nvPr>
        </p:nvSpPr>
        <p:spPr/>
        <p:txBody>
          <a:bodyPr/>
          <a:lstStyle/>
          <a:p>
            <a:r>
              <a:rPr lang="de-DE"/>
              <a:t>Mastertitelformat bearbeiten</a:t>
            </a:r>
          </a:p>
        </p:txBody>
      </p:sp>
      <p:pic>
        <p:nvPicPr>
          <p:cNvPr id="6" name="Grafik 5">
            <a:extLst>
              <a:ext uri="{FF2B5EF4-FFF2-40B4-BE49-F238E27FC236}">
                <a16:creationId xmlns:a16="http://schemas.microsoft.com/office/drawing/2014/main" id="{DF6516F7-C27F-063A-A9F0-700F9C8BBFC9}"/>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287175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937F786-9E7F-D822-287F-D2AE5ED33857}"/>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1545548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2B2CC6-09F9-529B-573C-671BB5E8E3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F3B92C5-E8AC-89E9-5B63-681AD96977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F40E948-BBEB-9B0E-5C83-DC510E5B3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pic>
        <p:nvPicPr>
          <p:cNvPr id="8" name="Grafik 7">
            <a:extLst>
              <a:ext uri="{FF2B5EF4-FFF2-40B4-BE49-F238E27FC236}">
                <a16:creationId xmlns:a16="http://schemas.microsoft.com/office/drawing/2014/main" id="{2CCAD1EB-688D-DDD2-EB4B-9E140D41495E}"/>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135386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BC6AAF-1562-0B62-094F-1E4ABF6616B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00EFE94-A97B-D483-DBCF-1D56628C1D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646322C3-7D53-A05A-56CF-4EDA7D06EC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pic>
        <p:nvPicPr>
          <p:cNvPr id="8" name="Grafik 7">
            <a:extLst>
              <a:ext uri="{FF2B5EF4-FFF2-40B4-BE49-F238E27FC236}">
                <a16:creationId xmlns:a16="http://schemas.microsoft.com/office/drawing/2014/main" id="{74F67850-B3C4-8CD7-081B-CA33DB421CF8}"/>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3482178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1E1101-DB86-74E1-5AE1-093DD55DC8F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FC47E3C-4604-9F9A-2C2B-E7248252E89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Grafik 6">
            <a:extLst>
              <a:ext uri="{FF2B5EF4-FFF2-40B4-BE49-F238E27FC236}">
                <a16:creationId xmlns:a16="http://schemas.microsoft.com/office/drawing/2014/main" id="{1BB6A0D9-E15F-E39F-63DB-C0DA017E1E8A}"/>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1358988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FA6AB0A-789D-5276-B77A-CB10E0CFCED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0832C09-7738-1ACF-AE33-E6CFE06D48B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Grafik 6">
            <a:extLst>
              <a:ext uri="{FF2B5EF4-FFF2-40B4-BE49-F238E27FC236}">
                <a16:creationId xmlns:a16="http://schemas.microsoft.com/office/drawing/2014/main" id="{4907A8B0-4CCE-EDCF-A591-A0D54844657A}"/>
              </a:ext>
            </a:extLst>
          </p:cNvPr>
          <p:cNvPicPr>
            <a:picLocks noChangeAspect="1"/>
          </p:cNvPicPr>
          <p:nvPr userDrawn="1"/>
        </p:nvPicPr>
        <p:blipFill>
          <a:blip r:embed="rId2"/>
          <a:stretch>
            <a:fillRect/>
          </a:stretch>
        </p:blipFill>
        <p:spPr>
          <a:xfrm>
            <a:off x="0" y="4425393"/>
            <a:ext cx="12192000" cy="2432607"/>
          </a:xfrm>
          <a:prstGeom prst="rect">
            <a:avLst/>
          </a:prstGeom>
        </p:spPr>
      </p:pic>
    </p:spTree>
    <p:extLst>
      <p:ext uri="{BB962C8B-B14F-4D97-AF65-F5344CB8AC3E}">
        <p14:creationId xmlns:p14="http://schemas.microsoft.com/office/powerpoint/2010/main" val="3072517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48BF5E1-B9FC-C84D-7215-94BF8A8FD2E6}"/>
              </a:ext>
            </a:extLst>
          </p:cNvPr>
          <p:cNvSpPr>
            <a:spLocks noGrp="1"/>
          </p:cNvSpPr>
          <p:nvPr>
            <p:ph type="title"/>
          </p:nvPr>
        </p:nvSpPr>
        <p:spPr>
          <a:xfrm>
            <a:off x="332509" y="108816"/>
            <a:ext cx="10515600" cy="98569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C05D7F2-865B-BF72-623C-49FE8EC742EE}"/>
              </a:ext>
            </a:extLst>
          </p:cNvPr>
          <p:cNvSpPr>
            <a:spLocks noGrp="1"/>
          </p:cNvSpPr>
          <p:nvPr>
            <p:ph type="body" idx="1"/>
          </p:nvPr>
        </p:nvSpPr>
        <p:spPr>
          <a:xfrm>
            <a:off x="332509" y="1335376"/>
            <a:ext cx="10515600" cy="361762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Grafik 6">
            <a:extLst>
              <a:ext uri="{FF2B5EF4-FFF2-40B4-BE49-F238E27FC236}">
                <a16:creationId xmlns:a16="http://schemas.microsoft.com/office/drawing/2014/main" id="{214CFBCD-F776-CE89-9ABC-094A2E0D16CA}"/>
              </a:ext>
            </a:extLst>
          </p:cNvPr>
          <p:cNvPicPr>
            <a:picLocks noChangeAspect="1"/>
          </p:cNvPicPr>
          <p:nvPr userDrawn="1"/>
        </p:nvPicPr>
        <p:blipFill>
          <a:blip r:embed="rId13"/>
          <a:stretch>
            <a:fillRect/>
          </a:stretch>
        </p:blipFill>
        <p:spPr>
          <a:xfrm>
            <a:off x="0" y="4425393"/>
            <a:ext cx="12192000" cy="2432607"/>
          </a:xfrm>
          <a:prstGeom prst="rect">
            <a:avLst/>
          </a:prstGeom>
        </p:spPr>
      </p:pic>
    </p:spTree>
    <p:extLst>
      <p:ext uri="{BB962C8B-B14F-4D97-AF65-F5344CB8AC3E}">
        <p14:creationId xmlns:p14="http://schemas.microsoft.com/office/powerpoint/2010/main" val="230526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3E5EE-14ED-E4BB-6BAD-0692264AFD9B}"/>
              </a:ext>
            </a:extLst>
          </p:cNvPr>
          <p:cNvSpPr>
            <a:spLocks noGrp="1"/>
          </p:cNvSpPr>
          <p:nvPr>
            <p:ph type="ctrTitle"/>
          </p:nvPr>
        </p:nvSpPr>
        <p:spPr/>
        <p:txBody>
          <a:bodyPr/>
          <a:lstStyle/>
          <a:p>
            <a:r>
              <a:rPr lang="de-DE" dirty="0"/>
              <a:t>Rechtsseminar</a:t>
            </a:r>
          </a:p>
        </p:txBody>
      </p:sp>
      <p:sp>
        <p:nvSpPr>
          <p:cNvPr id="3" name="Untertitel 2">
            <a:extLst>
              <a:ext uri="{FF2B5EF4-FFF2-40B4-BE49-F238E27FC236}">
                <a16:creationId xmlns:a16="http://schemas.microsoft.com/office/drawing/2014/main" id="{90C02C83-95B9-9983-C678-C2F13095BA29}"/>
              </a:ext>
            </a:extLst>
          </p:cNvPr>
          <p:cNvSpPr>
            <a:spLocks noGrp="1"/>
          </p:cNvSpPr>
          <p:nvPr>
            <p:ph type="subTitle" idx="1"/>
          </p:nvPr>
        </p:nvSpPr>
        <p:spPr/>
        <p:txBody>
          <a:bodyPr/>
          <a:lstStyle/>
          <a:p>
            <a:endParaRPr lang="de-DE" dirty="0"/>
          </a:p>
          <a:p>
            <a:r>
              <a:rPr lang="de-DE" dirty="0"/>
              <a:t>Thomas Schröder</a:t>
            </a:r>
          </a:p>
          <a:p>
            <a:r>
              <a:rPr lang="de-DE" dirty="0"/>
              <a:t>Vorstandsmitglied für Rechtsfragen</a:t>
            </a:r>
          </a:p>
          <a:p>
            <a:r>
              <a:rPr lang="de-DE" dirty="0" err="1"/>
              <a:t>Broderstorf</a:t>
            </a:r>
            <a:r>
              <a:rPr lang="de-DE"/>
              <a:t>, </a:t>
            </a:r>
            <a:r>
              <a:rPr lang="de-DE" dirty="0"/>
              <a:t>25.04.2026</a:t>
            </a:r>
          </a:p>
          <a:p>
            <a:endParaRPr lang="de-DE" dirty="0"/>
          </a:p>
        </p:txBody>
      </p:sp>
    </p:spTree>
    <p:extLst>
      <p:ext uri="{BB962C8B-B14F-4D97-AF65-F5344CB8AC3E}">
        <p14:creationId xmlns:p14="http://schemas.microsoft.com/office/powerpoint/2010/main" val="2506612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B61FE-1AF6-BD00-5AB3-050B86D5DD1A}"/>
              </a:ext>
            </a:extLst>
          </p:cNvPr>
          <p:cNvSpPr>
            <a:spLocks noGrp="1"/>
          </p:cNvSpPr>
          <p:nvPr>
            <p:ph type="title"/>
          </p:nvPr>
        </p:nvSpPr>
        <p:spPr/>
        <p:txBody>
          <a:bodyPr>
            <a:normAutofit/>
          </a:bodyPr>
          <a:lstStyle/>
          <a:p>
            <a:r>
              <a:rPr lang="de-DE" sz="3200" dirty="0"/>
              <a:t>Themen</a:t>
            </a:r>
          </a:p>
        </p:txBody>
      </p:sp>
      <p:sp>
        <p:nvSpPr>
          <p:cNvPr id="3" name="Inhaltsplatzhalter 2">
            <a:extLst>
              <a:ext uri="{FF2B5EF4-FFF2-40B4-BE49-F238E27FC236}">
                <a16:creationId xmlns:a16="http://schemas.microsoft.com/office/drawing/2014/main" id="{19387ED1-BA1F-9395-A7F7-15FF6C3A198A}"/>
              </a:ext>
            </a:extLst>
          </p:cNvPr>
          <p:cNvSpPr>
            <a:spLocks noGrp="1"/>
          </p:cNvSpPr>
          <p:nvPr>
            <p:ph idx="1"/>
          </p:nvPr>
        </p:nvSpPr>
        <p:spPr>
          <a:xfrm>
            <a:off x="332509" y="1019655"/>
            <a:ext cx="10515600" cy="4098354"/>
          </a:xfrm>
        </p:spPr>
        <p:txBody>
          <a:bodyPr>
            <a:normAutofit fontScale="62500" lnSpcReduction="20000"/>
          </a:bodyPr>
          <a:lstStyle/>
          <a:p>
            <a:pPr>
              <a:lnSpc>
                <a:spcPct val="160000"/>
              </a:lnSpc>
            </a:pPr>
            <a:r>
              <a:rPr lang="de-DE" dirty="0">
                <a:latin typeface="+mj-lt"/>
              </a:rPr>
              <a:t>Gestaltungsmöglichkeiten von Pachtverhältnissen</a:t>
            </a:r>
          </a:p>
          <a:p>
            <a:pPr>
              <a:lnSpc>
                <a:spcPct val="160000"/>
              </a:lnSpc>
            </a:pPr>
            <a:r>
              <a:rPr lang="de-DE" dirty="0">
                <a:latin typeface="+mj-lt"/>
              </a:rPr>
              <a:t>Abschluss von Kleingarten-Pachtverträgen</a:t>
            </a:r>
          </a:p>
          <a:p>
            <a:pPr>
              <a:lnSpc>
                <a:spcPct val="160000"/>
              </a:lnSpc>
            </a:pPr>
            <a:r>
              <a:rPr lang="de-DE" dirty="0">
                <a:latin typeface="+mj-lt"/>
              </a:rPr>
              <a:t>Rechnungslegung</a:t>
            </a:r>
          </a:p>
          <a:p>
            <a:pPr>
              <a:lnSpc>
                <a:spcPct val="160000"/>
              </a:lnSpc>
            </a:pPr>
            <a:r>
              <a:rPr lang="de-DE" dirty="0">
                <a:latin typeface="+mj-lt"/>
              </a:rPr>
              <a:t>Mahnung</a:t>
            </a:r>
          </a:p>
          <a:p>
            <a:pPr>
              <a:lnSpc>
                <a:spcPct val="160000"/>
              </a:lnSpc>
            </a:pPr>
            <a:r>
              <a:rPr lang="de-DE" dirty="0">
                <a:latin typeface="+mj-lt"/>
              </a:rPr>
              <a:t>Abmahnung</a:t>
            </a:r>
          </a:p>
          <a:p>
            <a:pPr>
              <a:lnSpc>
                <a:spcPct val="160000"/>
              </a:lnSpc>
            </a:pPr>
            <a:r>
              <a:rPr lang="de-DE" dirty="0">
                <a:latin typeface="+mj-lt"/>
              </a:rPr>
              <a:t>Kündigung ohne Einhaltung einer Kündigungsfrist nach § 8 </a:t>
            </a:r>
            <a:r>
              <a:rPr lang="de-DE" dirty="0" err="1">
                <a:latin typeface="+mj-lt"/>
              </a:rPr>
              <a:t>BKleingG</a:t>
            </a:r>
            <a:endParaRPr lang="de-DE" dirty="0">
              <a:latin typeface="+mj-lt"/>
            </a:endParaRPr>
          </a:p>
          <a:p>
            <a:pPr>
              <a:lnSpc>
                <a:spcPct val="160000"/>
              </a:lnSpc>
            </a:pPr>
            <a:r>
              <a:rPr lang="de-DE" dirty="0">
                <a:latin typeface="+mj-lt"/>
              </a:rPr>
              <a:t>Ordentliche Kündigung nach § 9 Abs. 1 Ziff. 1 </a:t>
            </a:r>
            <a:r>
              <a:rPr lang="de-DE" dirty="0" err="1">
                <a:latin typeface="+mj-lt"/>
              </a:rPr>
              <a:t>BKleingG</a:t>
            </a:r>
            <a:endParaRPr lang="de-DE" dirty="0">
              <a:latin typeface="+mj-lt"/>
            </a:endParaRPr>
          </a:p>
          <a:p>
            <a:pPr>
              <a:lnSpc>
                <a:spcPct val="160000"/>
              </a:lnSpc>
            </a:pPr>
            <a:r>
              <a:rPr lang="de-DE" dirty="0">
                <a:latin typeface="+mj-lt"/>
              </a:rPr>
              <a:t>Aktuelle Rechtsprechung</a:t>
            </a:r>
          </a:p>
        </p:txBody>
      </p:sp>
    </p:spTree>
    <p:extLst>
      <p:ext uri="{BB962C8B-B14F-4D97-AF65-F5344CB8AC3E}">
        <p14:creationId xmlns:p14="http://schemas.microsoft.com/office/powerpoint/2010/main" val="454120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7CFC5-CA1A-1B9E-2911-F5A068594E1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AE93C2-FAD3-45A5-B553-5D770D9EC1DA}"/>
              </a:ext>
            </a:extLst>
          </p:cNvPr>
          <p:cNvSpPr>
            <a:spLocks noGrp="1"/>
          </p:cNvSpPr>
          <p:nvPr>
            <p:ph type="title"/>
          </p:nvPr>
        </p:nvSpPr>
        <p:spPr/>
        <p:txBody>
          <a:bodyPr>
            <a:normAutofit/>
          </a:bodyPr>
          <a:lstStyle/>
          <a:p>
            <a:r>
              <a:rPr lang="de-DE" sz="3200" dirty="0"/>
              <a:t>Gestaltungsmöglichkeiten von Pachtverhältnissen</a:t>
            </a:r>
          </a:p>
        </p:txBody>
      </p:sp>
      <p:sp>
        <p:nvSpPr>
          <p:cNvPr id="3" name="Inhaltsplatzhalter 2">
            <a:extLst>
              <a:ext uri="{FF2B5EF4-FFF2-40B4-BE49-F238E27FC236}">
                <a16:creationId xmlns:a16="http://schemas.microsoft.com/office/drawing/2014/main" id="{3528D32D-8545-4AFC-E134-7DE5A9C64C0F}"/>
              </a:ext>
            </a:extLst>
          </p:cNvPr>
          <p:cNvSpPr>
            <a:spLocks noGrp="1"/>
          </p:cNvSpPr>
          <p:nvPr>
            <p:ph idx="1"/>
          </p:nvPr>
        </p:nvSpPr>
        <p:spPr/>
        <p:txBody>
          <a:bodyPr>
            <a:normAutofit/>
          </a:bodyPr>
          <a:lstStyle/>
          <a:p>
            <a:pPr>
              <a:lnSpc>
                <a:spcPct val="150000"/>
              </a:lnSpc>
            </a:pPr>
            <a:r>
              <a:rPr lang="de-DE" sz="2400" dirty="0">
                <a:latin typeface="+mj-lt"/>
              </a:rPr>
              <a:t>Zwischen Grundstückseigentümer und Verband </a:t>
            </a:r>
          </a:p>
          <a:p>
            <a:pPr>
              <a:lnSpc>
                <a:spcPct val="150000"/>
              </a:lnSpc>
            </a:pPr>
            <a:r>
              <a:rPr lang="de-DE" sz="2400" dirty="0">
                <a:latin typeface="+mj-lt"/>
              </a:rPr>
              <a:t>Zwischen Grundstückseigentümer und Kleingartenverein</a:t>
            </a:r>
          </a:p>
          <a:p>
            <a:pPr>
              <a:lnSpc>
                <a:spcPct val="150000"/>
              </a:lnSpc>
            </a:pPr>
            <a:r>
              <a:rPr lang="de-DE" sz="2400" dirty="0">
                <a:latin typeface="+mj-lt"/>
              </a:rPr>
              <a:t>Zwischen Verband und Kleingartenverein</a:t>
            </a:r>
          </a:p>
          <a:p>
            <a:pPr>
              <a:lnSpc>
                <a:spcPct val="150000"/>
              </a:lnSpc>
            </a:pPr>
            <a:r>
              <a:rPr lang="de-DE" sz="2400" dirty="0">
                <a:latin typeface="+mj-lt"/>
              </a:rPr>
              <a:t>Zwischen Verband und Kleingärtner</a:t>
            </a:r>
          </a:p>
          <a:p>
            <a:pPr>
              <a:lnSpc>
                <a:spcPct val="150000"/>
              </a:lnSpc>
            </a:pPr>
            <a:r>
              <a:rPr lang="de-DE" sz="2400" dirty="0">
                <a:latin typeface="+mj-lt"/>
              </a:rPr>
              <a:t>Zwischen Kleingartenverein und Kleingärtner</a:t>
            </a:r>
            <a:endParaRPr lang="de-DE" sz="2000" dirty="0">
              <a:latin typeface="+mj-lt"/>
            </a:endParaRPr>
          </a:p>
          <a:p>
            <a:pPr>
              <a:lnSpc>
                <a:spcPct val="150000"/>
              </a:lnSpc>
            </a:pPr>
            <a:endParaRPr lang="de-DE" sz="2400" dirty="0">
              <a:latin typeface="+mj-lt"/>
            </a:endParaRPr>
          </a:p>
          <a:p>
            <a:pPr>
              <a:lnSpc>
                <a:spcPct val="150000"/>
              </a:lnSpc>
            </a:pPr>
            <a:endParaRPr lang="de-DE" dirty="0">
              <a:latin typeface="+mj-lt"/>
            </a:endParaRPr>
          </a:p>
        </p:txBody>
      </p:sp>
    </p:spTree>
    <p:extLst>
      <p:ext uri="{BB962C8B-B14F-4D97-AF65-F5344CB8AC3E}">
        <p14:creationId xmlns:p14="http://schemas.microsoft.com/office/powerpoint/2010/main" val="3319913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D27AF-6BB0-F4C0-F1DF-659946EE1B5E}"/>
              </a:ext>
            </a:extLst>
          </p:cNvPr>
          <p:cNvSpPr>
            <a:spLocks noGrp="1"/>
          </p:cNvSpPr>
          <p:nvPr>
            <p:ph type="title"/>
          </p:nvPr>
        </p:nvSpPr>
        <p:spPr/>
        <p:txBody>
          <a:bodyPr>
            <a:normAutofit/>
          </a:bodyPr>
          <a:lstStyle/>
          <a:p>
            <a:r>
              <a:rPr lang="de-DE" sz="3600" dirty="0"/>
              <a:t>Abschluss von Kleingarten-Pachtverträgen</a:t>
            </a:r>
            <a:br>
              <a:rPr lang="de-DE" dirty="0"/>
            </a:br>
            <a:r>
              <a:rPr lang="de-DE" sz="2700" dirty="0"/>
              <a:t>Zwischen Kleingartenverein und Kleingärtner</a:t>
            </a:r>
            <a:endParaRPr lang="de-DE" dirty="0"/>
          </a:p>
        </p:txBody>
      </p:sp>
      <p:sp>
        <p:nvSpPr>
          <p:cNvPr id="3" name="Inhaltsplatzhalter 2">
            <a:extLst>
              <a:ext uri="{FF2B5EF4-FFF2-40B4-BE49-F238E27FC236}">
                <a16:creationId xmlns:a16="http://schemas.microsoft.com/office/drawing/2014/main" id="{DE8CE6F8-36CF-6704-C362-62C18D8BCE74}"/>
              </a:ext>
            </a:extLst>
          </p:cNvPr>
          <p:cNvSpPr>
            <a:spLocks noGrp="1"/>
          </p:cNvSpPr>
          <p:nvPr>
            <p:ph idx="1"/>
          </p:nvPr>
        </p:nvSpPr>
        <p:spPr/>
        <p:txBody>
          <a:bodyPr>
            <a:normAutofit fontScale="92500" lnSpcReduction="20000"/>
          </a:bodyPr>
          <a:lstStyle/>
          <a:p>
            <a:pPr>
              <a:lnSpc>
                <a:spcPct val="150000"/>
              </a:lnSpc>
            </a:pPr>
            <a:r>
              <a:rPr lang="de-DE" sz="2000" dirty="0">
                <a:latin typeface="+mj-lt"/>
              </a:rPr>
              <a:t>Datenschutz</a:t>
            </a:r>
          </a:p>
          <a:p>
            <a:pPr>
              <a:lnSpc>
                <a:spcPct val="150000"/>
              </a:lnSpc>
            </a:pPr>
            <a:r>
              <a:rPr lang="de-DE" sz="2000" dirty="0">
                <a:latin typeface="+mj-lt"/>
              </a:rPr>
              <a:t>Wertermittlung</a:t>
            </a:r>
          </a:p>
          <a:p>
            <a:pPr>
              <a:lnSpc>
                <a:spcPct val="150000"/>
              </a:lnSpc>
            </a:pPr>
            <a:r>
              <a:rPr lang="de-DE" sz="2000" dirty="0">
                <a:latin typeface="+mj-lt"/>
              </a:rPr>
              <a:t>Rückbau- und sonstige Forderungen</a:t>
            </a:r>
          </a:p>
          <a:p>
            <a:pPr>
              <a:lnSpc>
                <a:spcPct val="150000"/>
              </a:lnSpc>
            </a:pPr>
            <a:r>
              <a:rPr lang="de-DE" sz="2000" dirty="0">
                <a:latin typeface="+mj-lt"/>
              </a:rPr>
              <a:t>Mitgliedschaft</a:t>
            </a:r>
          </a:p>
          <a:p>
            <a:pPr>
              <a:lnSpc>
                <a:spcPct val="150000"/>
              </a:lnSpc>
            </a:pPr>
            <a:r>
              <a:rPr lang="de-DE" sz="2000" dirty="0">
                <a:latin typeface="+mj-lt"/>
              </a:rPr>
              <a:t>Aushändigung Vertragsunterlagen, Vereinsdokumente</a:t>
            </a:r>
          </a:p>
          <a:p>
            <a:pPr>
              <a:lnSpc>
                <a:spcPct val="150000"/>
              </a:lnSpc>
            </a:pPr>
            <a:r>
              <a:rPr lang="de-DE" sz="2000" dirty="0">
                <a:latin typeface="+mj-lt"/>
              </a:rPr>
              <a:t>Schriftform vs. Mündliche Einigung</a:t>
            </a:r>
          </a:p>
          <a:p>
            <a:pPr>
              <a:lnSpc>
                <a:spcPct val="150000"/>
              </a:lnSpc>
            </a:pPr>
            <a:r>
              <a:rPr lang="de-DE" sz="2000" dirty="0">
                <a:latin typeface="+mj-lt"/>
              </a:rPr>
              <a:t>Vertretungsberechtigung des Vorstandes</a:t>
            </a:r>
            <a:endParaRPr lang="de-DE" sz="2400" dirty="0">
              <a:latin typeface="+mj-lt"/>
            </a:endParaRPr>
          </a:p>
        </p:txBody>
      </p:sp>
    </p:spTree>
    <p:extLst>
      <p:ext uri="{BB962C8B-B14F-4D97-AF65-F5344CB8AC3E}">
        <p14:creationId xmlns:p14="http://schemas.microsoft.com/office/powerpoint/2010/main" val="3408243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714A9-386F-7ABA-6705-574556DCF1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C0E655-6B76-5F63-CBFC-07CA581961E9}"/>
              </a:ext>
            </a:extLst>
          </p:cNvPr>
          <p:cNvSpPr>
            <a:spLocks noGrp="1"/>
          </p:cNvSpPr>
          <p:nvPr>
            <p:ph type="title"/>
          </p:nvPr>
        </p:nvSpPr>
        <p:spPr/>
        <p:txBody>
          <a:bodyPr>
            <a:normAutofit/>
          </a:bodyPr>
          <a:lstStyle/>
          <a:p>
            <a:r>
              <a:rPr lang="de-DE" sz="3200" dirty="0"/>
              <a:t>Rechnungslegung</a:t>
            </a:r>
          </a:p>
        </p:txBody>
      </p:sp>
      <p:sp>
        <p:nvSpPr>
          <p:cNvPr id="3" name="Inhaltsplatzhalter 2">
            <a:extLst>
              <a:ext uri="{FF2B5EF4-FFF2-40B4-BE49-F238E27FC236}">
                <a16:creationId xmlns:a16="http://schemas.microsoft.com/office/drawing/2014/main" id="{7FA92EE4-7189-6970-BA70-AC4967BD098C}"/>
              </a:ext>
            </a:extLst>
          </p:cNvPr>
          <p:cNvSpPr>
            <a:spLocks noGrp="1"/>
          </p:cNvSpPr>
          <p:nvPr>
            <p:ph idx="1"/>
          </p:nvPr>
        </p:nvSpPr>
        <p:spPr/>
        <p:txBody>
          <a:bodyPr>
            <a:normAutofit fontScale="92500" lnSpcReduction="20000"/>
          </a:bodyPr>
          <a:lstStyle/>
          <a:p>
            <a:pPr>
              <a:lnSpc>
                <a:spcPct val="150000"/>
              </a:lnSpc>
            </a:pPr>
            <a:r>
              <a:rPr lang="de-DE" sz="2400" dirty="0">
                <a:latin typeface="+mj-lt"/>
              </a:rPr>
              <a:t>Notwendige Inhalte</a:t>
            </a:r>
          </a:p>
          <a:p>
            <a:pPr lvl="1">
              <a:lnSpc>
                <a:spcPct val="150000"/>
              </a:lnSpc>
            </a:pPr>
            <a:r>
              <a:rPr lang="de-DE" sz="2000" dirty="0">
                <a:latin typeface="+mj-lt"/>
              </a:rPr>
              <a:t>Empfänger und Absender</a:t>
            </a:r>
          </a:p>
          <a:p>
            <a:pPr lvl="1">
              <a:lnSpc>
                <a:spcPct val="150000"/>
              </a:lnSpc>
            </a:pPr>
            <a:r>
              <a:rPr lang="de-DE" sz="2000" dirty="0">
                <a:latin typeface="+mj-lt"/>
              </a:rPr>
              <a:t>Steuernummer</a:t>
            </a:r>
          </a:p>
          <a:p>
            <a:pPr lvl="1">
              <a:lnSpc>
                <a:spcPct val="150000"/>
              </a:lnSpc>
            </a:pPr>
            <a:r>
              <a:rPr lang="de-DE" sz="2000" dirty="0">
                <a:latin typeface="+mj-lt"/>
              </a:rPr>
              <a:t>Registernummer</a:t>
            </a:r>
          </a:p>
          <a:p>
            <a:pPr lvl="1">
              <a:lnSpc>
                <a:spcPct val="150000"/>
              </a:lnSpc>
            </a:pPr>
            <a:r>
              <a:rPr lang="de-DE" sz="2000" dirty="0">
                <a:latin typeface="+mj-lt"/>
              </a:rPr>
              <a:t>Rechnungsdatum</a:t>
            </a:r>
          </a:p>
          <a:p>
            <a:pPr lvl="1">
              <a:lnSpc>
                <a:spcPct val="150000"/>
              </a:lnSpc>
            </a:pPr>
            <a:r>
              <a:rPr lang="de-DE" sz="2000" dirty="0">
                <a:latin typeface="+mj-lt"/>
              </a:rPr>
              <a:t>Rechnungsnummer</a:t>
            </a:r>
          </a:p>
          <a:p>
            <a:pPr lvl="1">
              <a:lnSpc>
                <a:spcPct val="150000"/>
              </a:lnSpc>
            </a:pPr>
            <a:r>
              <a:rPr lang="de-DE" sz="2000" dirty="0">
                <a:latin typeface="+mj-lt"/>
              </a:rPr>
              <a:t>Abgrenzung Rechnungspositionen</a:t>
            </a:r>
          </a:p>
          <a:p>
            <a:pPr lvl="1">
              <a:lnSpc>
                <a:spcPct val="150000"/>
              </a:lnSpc>
            </a:pPr>
            <a:r>
              <a:rPr lang="de-DE" sz="2000" dirty="0">
                <a:latin typeface="+mj-lt"/>
              </a:rPr>
              <a:t>Zahlungsziel</a:t>
            </a:r>
          </a:p>
        </p:txBody>
      </p:sp>
    </p:spTree>
    <p:extLst>
      <p:ext uri="{BB962C8B-B14F-4D97-AF65-F5344CB8AC3E}">
        <p14:creationId xmlns:p14="http://schemas.microsoft.com/office/powerpoint/2010/main" val="1817521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62F8D-78FD-63FF-E69D-645FFEE46F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862ADE-654D-E50E-FE81-B1106C40415A}"/>
              </a:ext>
            </a:extLst>
          </p:cNvPr>
          <p:cNvSpPr>
            <a:spLocks noGrp="1"/>
          </p:cNvSpPr>
          <p:nvPr>
            <p:ph type="title"/>
          </p:nvPr>
        </p:nvSpPr>
        <p:spPr/>
        <p:txBody>
          <a:bodyPr>
            <a:normAutofit/>
          </a:bodyPr>
          <a:lstStyle/>
          <a:p>
            <a:r>
              <a:rPr lang="de-DE" sz="3200" dirty="0"/>
              <a:t>Mahnung</a:t>
            </a:r>
          </a:p>
        </p:txBody>
      </p:sp>
      <p:sp>
        <p:nvSpPr>
          <p:cNvPr id="6" name="Textfeld 5">
            <a:extLst>
              <a:ext uri="{FF2B5EF4-FFF2-40B4-BE49-F238E27FC236}">
                <a16:creationId xmlns:a16="http://schemas.microsoft.com/office/drawing/2014/main" id="{305E2656-19E4-0392-D351-75D38C283B87}"/>
              </a:ext>
            </a:extLst>
          </p:cNvPr>
          <p:cNvSpPr txBox="1"/>
          <p:nvPr/>
        </p:nvSpPr>
        <p:spPr>
          <a:xfrm>
            <a:off x="95473" y="2356670"/>
            <a:ext cx="11542341" cy="2462213"/>
          </a:xfrm>
          <a:prstGeom prst="rect">
            <a:avLst/>
          </a:prstGeom>
          <a:noFill/>
        </p:spPr>
        <p:txBody>
          <a:bodyPr wrap="square" rtlCol="0">
            <a:spAutoFit/>
          </a:bodyPr>
          <a:lstStyle/>
          <a:p>
            <a:pPr marL="3208338" lvl="5" indent="0">
              <a:lnSpc>
                <a:spcPct val="150000"/>
              </a:lnSpc>
              <a:buNone/>
              <a:tabLst>
                <a:tab pos="6350000" algn="l"/>
              </a:tabLst>
            </a:pPr>
            <a:r>
              <a:rPr lang="de-DE" sz="2200" dirty="0"/>
              <a:t>- Empfänger und Absender	- Betrag zzgl. eventuell Mahngebühren</a:t>
            </a:r>
          </a:p>
          <a:p>
            <a:pPr marL="3208338" lvl="5" indent="0">
              <a:lnSpc>
                <a:spcPct val="150000"/>
              </a:lnSpc>
              <a:buNone/>
              <a:tabLst>
                <a:tab pos="6350000" algn="l"/>
              </a:tabLst>
            </a:pPr>
            <a:r>
              <a:rPr lang="de-DE" sz="2200" dirty="0"/>
              <a:t>- Steuernummer	- Zahlungsziel</a:t>
            </a:r>
          </a:p>
          <a:p>
            <a:pPr marL="3208338" lvl="5" indent="0">
              <a:lnSpc>
                <a:spcPct val="150000"/>
              </a:lnSpc>
              <a:buNone/>
              <a:tabLst>
                <a:tab pos="6350000" algn="l"/>
              </a:tabLst>
            </a:pPr>
            <a:r>
              <a:rPr lang="de-DE" sz="2200" dirty="0"/>
              <a:t>- Registernummer	- Hinweis auf Kündigung gemäß </a:t>
            </a:r>
            <a:r>
              <a:rPr lang="de-DE" sz="2200" dirty="0" err="1"/>
              <a:t>BKleingG</a:t>
            </a:r>
            <a:endParaRPr lang="de-DE" sz="2200" dirty="0"/>
          </a:p>
          <a:p>
            <a:pPr marL="3208338" lvl="5" indent="0">
              <a:lnSpc>
                <a:spcPct val="150000"/>
              </a:lnSpc>
              <a:buNone/>
              <a:tabLst>
                <a:tab pos="6350000" algn="l"/>
              </a:tabLst>
            </a:pPr>
            <a:r>
              <a:rPr lang="de-DE" sz="2200" dirty="0"/>
              <a:t>- Datum	- ggf. Unterschrift</a:t>
            </a:r>
          </a:p>
          <a:p>
            <a:endParaRPr lang="de-DE" sz="2200" dirty="0"/>
          </a:p>
        </p:txBody>
      </p:sp>
      <p:sp>
        <p:nvSpPr>
          <p:cNvPr id="3" name="Inhaltsplatzhalter 2">
            <a:extLst>
              <a:ext uri="{FF2B5EF4-FFF2-40B4-BE49-F238E27FC236}">
                <a16:creationId xmlns:a16="http://schemas.microsoft.com/office/drawing/2014/main" id="{F273838D-2095-CE4F-E55E-BE6B7200AFFC}"/>
              </a:ext>
            </a:extLst>
          </p:cNvPr>
          <p:cNvSpPr>
            <a:spLocks noGrp="1"/>
          </p:cNvSpPr>
          <p:nvPr>
            <p:ph idx="1"/>
          </p:nvPr>
        </p:nvSpPr>
        <p:spPr>
          <a:xfrm>
            <a:off x="429492" y="1267690"/>
            <a:ext cx="10515600" cy="3940516"/>
          </a:xfrm>
        </p:spPr>
        <p:txBody>
          <a:bodyPr>
            <a:normAutofit fontScale="92500" lnSpcReduction="20000"/>
          </a:bodyPr>
          <a:lstStyle/>
          <a:p>
            <a:pPr>
              <a:lnSpc>
                <a:spcPct val="150000"/>
              </a:lnSpc>
            </a:pPr>
            <a:r>
              <a:rPr lang="de-DE" sz="2400" dirty="0">
                <a:latin typeface="+mj-lt"/>
              </a:rPr>
              <a:t>Grund gem. § 8 Ziff. 1 </a:t>
            </a:r>
            <a:r>
              <a:rPr lang="de-DE" sz="2400" dirty="0" err="1">
                <a:latin typeface="+mj-lt"/>
              </a:rPr>
              <a:t>BKleingG</a:t>
            </a:r>
            <a:r>
              <a:rPr lang="de-DE" sz="2400" dirty="0">
                <a:latin typeface="+mj-lt"/>
              </a:rPr>
              <a:t> = Rückständige Pacht</a:t>
            </a:r>
          </a:p>
          <a:p>
            <a:pPr>
              <a:lnSpc>
                <a:spcPct val="150000"/>
              </a:lnSpc>
            </a:pPr>
            <a:r>
              <a:rPr lang="de-DE" sz="2400" dirty="0">
                <a:latin typeface="+mj-lt"/>
              </a:rPr>
              <a:t>Textform</a:t>
            </a:r>
          </a:p>
          <a:p>
            <a:pPr>
              <a:lnSpc>
                <a:spcPct val="150000"/>
              </a:lnSpc>
            </a:pPr>
            <a:r>
              <a:rPr lang="de-DE" sz="2400" u="sng" dirty="0">
                <a:latin typeface="+mj-lt"/>
              </a:rPr>
              <a:t>Notwendige Inhalte </a:t>
            </a:r>
          </a:p>
          <a:p>
            <a:pPr>
              <a:lnSpc>
                <a:spcPct val="150000"/>
              </a:lnSpc>
            </a:pPr>
            <a:endParaRPr lang="de-DE" sz="2400" dirty="0">
              <a:latin typeface="+mj-lt"/>
            </a:endParaRPr>
          </a:p>
          <a:p>
            <a:pPr>
              <a:lnSpc>
                <a:spcPct val="150000"/>
              </a:lnSpc>
            </a:pPr>
            <a:endParaRPr lang="de-DE" sz="2400" dirty="0">
              <a:latin typeface="+mj-lt"/>
            </a:endParaRPr>
          </a:p>
          <a:p>
            <a:pPr>
              <a:lnSpc>
                <a:spcPct val="150000"/>
              </a:lnSpc>
            </a:pPr>
            <a:endParaRPr lang="de-DE" sz="2400" dirty="0">
              <a:latin typeface="+mj-lt"/>
            </a:endParaRPr>
          </a:p>
          <a:p>
            <a:pPr>
              <a:lnSpc>
                <a:spcPct val="150000"/>
              </a:lnSpc>
            </a:pPr>
            <a:r>
              <a:rPr lang="de-DE" sz="2400" dirty="0">
                <a:latin typeface="+mj-lt"/>
              </a:rPr>
              <a:t>Zugangsnachweis </a:t>
            </a:r>
          </a:p>
          <a:p>
            <a:pPr>
              <a:lnSpc>
                <a:spcPct val="150000"/>
              </a:lnSpc>
            </a:pPr>
            <a:endParaRPr lang="de-DE" sz="2000" dirty="0">
              <a:latin typeface="+mj-lt"/>
            </a:endParaRPr>
          </a:p>
        </p:txBody>
      </p:sp>
    </p:spTree>
    <p:extLst>
      <p:ext uri="{BB962C8B-B14F-4D97-AF65-F5344CB8AC3E}">
        <p14:creationId xmlns:p14="http://schemas.microsoft.com/office/powerpoint/2010/main" val="879382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1926F8-4D2A-1A30-3948-9782AC6682D4}"/>
              </a:ext>
            </a:extLst>
          </p:cNvPr>
          <p:cNvSpPr>
            <a:spLocks noGrp="1"/>
          </p:cNvSpPr>
          <p:nvPr>
            <p:ph type="ctrTitle"/>
          </p:nvPr>
        </p:nvSpPr>
        <p:spPr>
          <a:xfrm>
            <a:off x="1524000" y="228600"/>
            <a:ext cx="9144000" cy="5090745"/>
          </a:xfrm>
        </p:spPr>
        <p:txBody>
          <a:bodyPr>
            <a:normAutofit/>
          </a:bodyPr>
          <a:lstStyle/>
          <a:p>
            <a:pPr algn="l"/>
            <a:br>
              <a:rPr lang="de-DE" sz="3200" dirty="0"/>
            </a:br>
            <a:br>
              <a:rPr lang="de-DE" dirty="0"/>
            </a:br>
            <a:br>
              <a:rPr lang="de-DE" dirty="0"/>
            </a:br>
            <a:endParaRPr lang="de-DE" dirty="0"/>
          </a:p>
        </p:txBody>
      </p:sp>
      <p:sp>
        <p:nvSpPr>
          <p:cNvPr id="5" name="Textfeld 4">
            <a:extLst>
              <a:ext uri="{FF2B5EF4-FFF2-40B4-BE49-F238E27FC236}">
                <a16:creationId xmlns:a16="http://schemas.microsoft.com/office/drawing/2014/main" id="{22A75BC9-D540-B3CC-EC5E-4FB811E01A70}"/>
              </a:ext>
            </a:extLst>
          </p:cNvPr>
          <p:cNvSpPr txBox="1"/>
          <p:nvPr/>
        </p:nvSpPr>
        <p:spPr>
          <a:xfrm>
            <a:off x="756138" y="325315"/>
            <a:ext cx="8390059" cy="5786199"/>
          </a:xfrm>
          <a:prstGeom prst="rect">
            <a:avLst/>
          </a:prstGeom>
          <a:noFill/>
        </p:spPr>
        <p:txBody>
          <a:bodyPr wrap="square">
            <a:spAutoFit/>
          </a:bodyPr>
          <a:lstStyle/>
          <a:p>
            <a:pPr algn="ctr"/>
            <a:r>
              <a:rPr lang="de-DE" sz="2800" b="1" dirty="0"/>
              <a:t>AG Köpenick, 3 C 243/23</a:t>
            </a:r>
          </a:p>
          <a:p>
            <a:pPr algn="ctr"/>
            <a:endParaRPr lang="de-DE" dirty="0"/>
          </a:p>
          <a:p>
            <a:r>
              <a:rPr lang="de-DE" sz="1800" dirty="0"/>
              <a:t>Geht es um die Zustellung wichtiger Briefe per Einschreiben, lauert für Verpächter eine</a:t>
            </a:r>
            <a:endParaRPr lang="de-DE" dirty="0"/>
          </a:p>
          <a:p>
            <a:r>
              <a:rPr lang="de-DE" dirty="0"/>
              <a:t>fiese Falle.</a:t>
            </a:r>
          </a:p>
          <a:p>
            <a:endParaRPr lang="de-DE" dirty="0"/>
          </a:p>
          <a:p>
            <a:r>
              <a:rPr lang="de-DE" dirty="0"/>
              <a:t>Holt der Pächter ein Einschreiben nicht ab, gilt dieses nicht als zugegangen.</a:t>
            </a:r>
          </a:p>
          <a:p>
            <a:r>
              <a:rPr lang="de-DE" dirty="0"/>
              <a:t>Ohne Zugang innerhalb der Frist kann eine Kündigung unwirksam sein.</a:t>
            </a:r>
          </a:p>
          <a:p>
            <a:r>
              <a:rPr lang="de-DE" dirty="0"/>
              <a:t>Der Einwurf eines Abholscheines in den Briefkasten reicht nicht aus.</a:t>
            </a:r>
          </a:p>
          <a:p>
            <a:r>
              <a:rPr lang="de-DE" dirty="0"/>
              <a:t>Die Information über die Lagerung bei der Post ersetzt nicht den Zugang.</a:t>
            </a:r>
          </a:p>
          <a:p>
            <a:r>
              <a:rPr lang="de-DE" dirty="0"/>
              <a:t>Ein Zugang wird auch nicht nachträglich fingiert, nur weil das Einschreiben bei der Post liegt.</a:t>
            </a:r>
          </a:p>
          <a:p>
            <a:r>
              <a:rPr lang="de-DE" dirty="0"/>
              <a:t>Bleibt die Sendung liegen, gilt es nicht als zugegangen.</a:t>
            </a:r>
          </a:p>
          <a:p>
            <a:r>
              <a:rPr lang="de-DE" dirty="0"/>
              <a:t>Entscheidend ist, dass das Schreiben in den Machtbereich des Pächters gelangt und dieser es zur Kenntnis nehmen kann.</a:t>
            </a:r>
          </a:p>
          <a:p>
            <a:endParaRPr lang="de-DE" dirty="0"/>
          </a:p>
          <a:p>
            <a:r>
              <a:rPr lang="de-DE" dirty="0"/>
              <a:t>Bei nicht abgeholtem Einschreiben ist das nicht gegeben.</a:t>
            </a:r>
          </a:p>
          <a:p>
            <a:r>
              <a:rPr lang="de-DE" dirty="0"/>
              <a:t>Wählt der Verpächter den Versand per Einschreiben, trägt er das Risiko.</a:t>
            </a:r>
          </a:p>
          <a:p>
            <a:pPr algn="ctr"/>
            <a:endParaRPr lang="de-DE" dirty="0"/>
          </a:p>
          <a:p>
            <a:pPr algn="ctr"/>
            <a:endParaRPr lang="de-DE" sz="1800" dirty="0"/>
          </a:p>
          <a:p>
            <a:endParaRPr lang="de-DE" dirty="0"/>
          </a:p>
        </p:txBody>
      </p:sp>
    </p:spTree>
    <p:extLst>
      <p:ext uri="{BB962C8B-B14F-4D97-AF65-F5344CB8AC3E}">
        <p14:creationId xmlns:p14="http://schemas.microsoft.com/office/powerpoint/2010/main" val="2578395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54F52-640D-75B5-F9FD-B9E5C59048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E065F1-2071-4BCB-6510-81C572BB2BA7}"/>
              </a:ext>
            </a:extLst>
          </p:cNvPr>
          <p:cNvSpPr>
            <a:spLocks noGrp="1"/>
          </p:cNvSpPr>
          <p:nvPr>
            <p:ph type="title"/>
          </p:nvPr>
        </p:nvSpPr>
        <p:spPr/>
        <p:txBody>
          <a:bodyPr>
            <a:normAutofit/>
          </a:bodyPr>
          <a:lstStyle/>
          <a:p>
            <a:r>
              <a:rPr lang="de-DE" sz="3200" dirty="0"/>
              <a:t>Abmahnung</a:t>
            </a:r>
          </a:p>
        </p:txBody>
      </p:sp>
      <p:sp>
        <p:nvSpPr>
          <p:cNvPr id="3" name="Inhaltsplatzhalter 2">
            <a:extLst>
              <a:ext uri="{FF2B5EF4-FFF2-40B4-BE49-F238E27FC236}">
                <a16:creationId xmlns:a16="http://schemas.microsoft.com/office/drawing/2014/main" id="{7B178184-CCC8-8B4F-55A2-23A6FB5A28BC}"/>
              </a:ext>
            </a:extLst>
          </p:cNvPr>
          <p:cNvSpPr>
            <a:spLocks noGrp="1"/>
          </p:cNvSpPr>
          <p:nvPr>
            <p:ph idx="1"/>
          </p:nvPr>
        </p:nvSpPr>
        <p:spPr>
          <a:xfrm>
            <a:off x="332509" y="1335375"/>
            <a:ext cx="10515600" cy="3940516"/>
          </a:xfrm>
        </p:spPr>
        <p:txBody>
          <a:bodyPr>
            <a:normAutofit/>
          </a:bodyPr>
          <a:lstStyle/>
          <a:p>
            <a:pPr>
              <a:lnSpc>
                <a:spcPct val="150000"/>
              </a:lnSpc>
            </a:pPr>
            <a:r>
              <a:rPr lang="de-DE" sz="2400" dirty="0">
                <a:latin typeface="+mj-lt"/>
              </a:rPr>
              <a:t>Gründe gem. § 9 Abs. 1 Ziff. 1 </a:t>
            </a:r>
            <a:r>
              <a:rPr lang="de-DE" sz="2400" dirty="0" err="1">
                <a:latin typeface="+mj-lt"/>
              </a:rPr>
              <a:t>BKleingG</a:t>
            </a:r>
            <a:endParaRPr lang="de-DE" sz="2400" dirty="0">
              <a:latin typeface="+mj-lt"/>
            </a:endParaRPr>
          </a:p>
          <a:p>
            <a:pPr lvl="1">
              <a:lnSpc>
                <a:spcPct val="150000"/>
              </a:lnSpc>
            </a:pPr>
            <a:r>
              <a:rPr lang="de-DE" sz="2000" dirty="0">
                <a:latin typeface="+mj-lt"/>
              </a:rPr>
              <a:t>Nichtkleingärtnerische Nutzung</a:t>
            </a:r>
          </a:p>
          <a:p>
            <a:pPr lvl="1">
              <a:lnSpc>
                <a:spcPct val="150000"/>
              </a:lnSpc>
            </a:pPr>
            <a:r>
              <a:rPr lang="de-DE" sz="2000" dirty="0">
                <a:latin typeface="+mj-lt"/>
              </a:rPr>
              <a:t>Andere Verpflichtungen, die die Nutzung des Kleingartens betreffen (Dauerhaftes Wohnen, Überlassung an Dritte)</a:t>
            </a:r>
          </a:p>
          <a:p>
            <a:pPr lvl="1">
              <a:lnSpc>
                <a:spcPct val="150000"/>
              </a:lnSpc>
            </a:pPr>
            <a:r>
              <a:rPr lang="de-DE" sz="2000" dirty="0">
                <a:latin typeface="+mj-lt"/>
              </a:rPr>
              <a:t>Erhebliche Bewirtschaftungsmängel</a:t>
            </a:r>
          </a:p>
          <a:p>
            <a:pPr lvl="1">
              <a:lnSpc>
                <a:spcPct val="150000"/>
              </a:lnSpc>
            </a:pPr>
            <a:r>
              <a:rPr lang="de-DE" sz="2000" dirty="0">
                <a:latin typeface="+mj-lt"/>
              </a:rPr>
              <a:t>Geldliche oder sonstige Gemeinschaftsleistungen</a:t>
            </a:r>
          </a:p>
          <a:p>
            <a:pPr lvl="1">
              <a:lnSpc>
                <a:spcPct val="150000"/>
              </a:lnSpc>
            </a:pPr>
            <a:endParaRPr lang="de-DE" sz="2000" dirty="0">
              <a:latin typeface="+mj-lt"/>
            </a:endParaRPr>
          </a:p>
          <a:p>
            <a:pPr>
              <a:lnSpc>
                <a:spcPct val="150000"/>
              </a:lnSpc>
            </a:pPr>
            <a:endParaRPr lang="de-DE" sz="2000" dirty="0">
              <a:latin typeface="+mj-lt"/>
            </a:endParaRPr>
          </a:p>
        </p:txBody>
      </p:sp>
    </p:spTree>
    <p:extLst>
      <p:ext uri="{BB962C8B-B14F-4D97-AF65-F5344CB8AC3E}">
        <p14:creationId xmlns:p14="http://schemas.microsoft.com/office/powerpoint/2010/main" val="87560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17DA-742D-AAFD-DBE4-1CD393C2F7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BF6F9C-08BB-927B-571D-71C8011413BA}"/>
              </a:ext>
            </a:extLst>
          </p:cNvPr>
          <p:cNvSpPr>
            <a:spLocks noGrp="1"/>
          </p:cNvSpPr>
          <p:nvPr>
            <p:ph type="title"/>
          </p:nvPr>
        </p:nvSpPr>
        <p:spPr/>
        <p:txBody>
          <a:bodyPr>
            <a:normAutofit/>
          </a:bodyPr>
          <a:lstStyle/>
          <a:p>
            <a:r>
              <a:rPr lang="de-DE" sz="3200" dirty="0"/>
              <a:t>Abmahnung</a:t>
            </a:r>
          </a:p>
        </p:txBody>
      </p:sp>
      <p:sp>
        <p:nvSpPr>
          <p:cNvPr id="3" name="Inhaltsplatzhalter 2">
            <a:extLst>
              <a:ext uri="{FF2B5EF4-FFF2-40B4-BE49-F238E27FC236}">
                <a16:creationId xmlns:a16="http://schemas.microsoft.com/office/drawing/2014/main" id="{F783CDA7-392C-AE47-8E18-34CF5AD93B0D}"/>
              </a:ext>
            </a:extLst>
          </p:cNvPr>
          <p:cNvSpPr>
            <a:spLocks noGrp="1"/>
          </p:cNvSpPr>
          <p:nvPr>
            <p:ph idx="1"/>
          </p:nvPr>
        </p:nvSpPr>
        <p:spPr>
          <a:xfrm>
            <a:off x="332509" y="1094508"/>
            <a:ext cx="10515600" cy="4222209"/>
          </a:xfrm>
        </p:spPr>
        <p:txBody>
          <a:bodyPr>
            <a:normAutofit fontScale="92500" lnSpcReduction="10000"/>
          </a:bodyPr>
          <a:lstStyle/>
          <a:p>
            <a:pPr>
              <a:lnSpc>
                <a:spcPct val="150000"/>
              </a:lnSpc>
            </a:pPr>
            <a:r>
              <a:rPr lang="de-DE" sz="1800" dirty="0">
                <a:latin typeface="+mj-lt"/>
              </a:rPr>
              <a:t>Textform</a:t>
            </a:r>
          </a:p>
          <a:p>
            <a:pPr>
              <a:lnSpc>
                <a:spcPct val="150000"/>
              </a:lnSpc>
            </a:pPr>
            <a:r>
              <a:rPr lang="de-DE" sz="1800" u="sng" dirty="0">
                <a:latin typeface="+mj-lt"/>
              </a:rPr>
              <a:t>Notwendige Inhalte</a:t>
            </a:r>
          </a:p>
          <a:p>
            <a:pPr lvl="1">
              <a:lnSpc>
                <a:spcPct val="150000"/>
              </a:lnSpc>
            </a:pPr>
            <a:r>
              <a:rPr lang="de-DE" sz="1600" dirty="0">
                <a:latin typeface="+mj-lt"/>
              </a:rPr>
              <a:t>Empfänger und Absender</a:t>
            </a:r>
          </a:p>
          <a:p>
            <a:pPr lvl="1">
              <a:lnSpc>
                <a:spcPct val="150000"/>
              </a:lnSpc>
            </a:pPr>
            <a:r>
              <a:rPr lang="de-DE" sz="1600" dirty="0">
                <a:latin typeface="+mj-lt"/>
              </a:rPr>
              <a:t>Bezeichnung „Abmahnung“</a:t>
            </a:r>
          </a:p>
          <a:p>
            <a:pPr lvl="1">
              <a:lnSpc>
                <a:spcPct val="150000"/>
              </a:lnSpc>
            </a:pPr>
            <a:r>
              <a:rPr lang="de-DE" sz="1600" dirty="0">
                <a:latin typeface="+mj-lt"/>
              </a:rPr>
              <a:t>Konkrete Bezeichnung der Mängel und/oder Beanstandungen</a:t>
            </a:r>
          </a:p>
          <a:p>
            <a:pPr lvl="1">
              <a:lnSpc>
                <a:spcPct val="150000"/>
              </a:lnSpc>
            </a:pPr>
            <a:r>
              <a:rPr lang="de-DE" sz="1600" dirty="0">
                <a:latin typeface="+mj-lt"/>
              </a:rPr>
              <a:t>Empfehlung: Forderung über die Behebung von Mängeln und/oder Beanstandungen</a:t>
            </a:r>
          </a:p>
          <a:p>
            <a:pPr lvl="1">
              <a:lnSpc>
                <a:spcPct val="150000"/>
              </a:lnSpc>
            </a:pPr>
            <a:r>
              <a:rPr lang="de-DE" sz="1600" dirty="0">
                <a:latin typeface="+mj-lt"/>
              </a:rPr>
              <a:t>Konkretes Datum (Angemessenheit beachten!) zur Beseitigung der Mängel und/oder Beanstandungen </a:t>
            </a:r>
          </a:p>
          <a:p>
            <a:pPr lvl="1">
              <a:lnSpc>
                <a:spcPct val="150000"/>
              </a:lnSpc>
            </a:pPr>
            <a:r>
              <a:rPr lang="de-DE" sz="1600" dirty="0">
                <a:latin typeface="+mj-lt"/>
              </a:rPr>
              <a:t>Hinweis auf mögliche Kündigung gemäß </a:t>
            </a:r>
            <a:r>
              <a:rPr lang="de-DE" sz="1600" dirty="0" err="1">
                <a:latin typeface="+mj-lt"/>
              </a:rPr>
              <a:t>BKleingG</a:t>
            </a:r>
            <a:endParaRPr lang="de-DE" sz="1600" dirty="0">
              <a:latin typeface="+mj-lt"/>
            </a:endParaRPr>
          </a:p>
          <a:p>
            <a:pPr lvl="1">
              <a:lnSpc>
                <a:spcPct val="150000"/>
              </a:lnSpc>
            </a:pPr>
            <a:r>
              <a:rPr lang="de-DE" sz="1600" dirty="0">
                <a:latin typeface="+mj-lt"/>
              </a:rPr>
              <a:t>Unterschrift der/des </a:t>
            </a:r>
            <a:r>
              <a:rPr lang="de-DE" sz="1600" dirty="0" err="1">
                <a:latin typeface="+mj-lt"/>
              </a:rPr>
              <a:t>Vetretungsberechtigten</a:t>
            </a:r>
            <a:endParaRPr lang="de-DE" sz="2000" dirty="0">
              <a:latin typeface="+mj-lt"/>
            </a:endParaRPr>
          </a:p>
          <a:p>
            <a:pPr>
              <a:lnSpc>
                <a:spcPct val="150000"/>
              </a:lnSpc>
            </a:pPr>
            <a:r>
              <a:rPr lang="de-DE" sz="1800" dirty="0">
                <a:latin typeface="+mj-lt"/>
              </a:rPr>
              <a:t>Zugangsnachweis</a:t>
            </a:r>
            <a:endParaRPr lang="de-DE" sz="1600" dirty="0">
              <a:latin typeface="+mj-lt"/>
            </a:endParaRPr>
          </a:p>
        </p:txBody>
      </p:sp>
    </p:spTree>
    <p:extLst>
      <p:ext uri="{BB962C8B-B14F-4D97-AF65-F5344CB8AC3E}">
        <p14:creationId xmlns:p14="http://schemas.microsoft.com/office/powerpoint/2010/main" val="788964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5EF82-A0BD-780A-93C4-47129189EC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7B0FB6-5916-1DF3-CCFE-B68FD6D55E4A}"/>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Kündigung ohne Einhaltung einer Kündigungsfrist nach </a:t>
            </a:r>
            <a:br>
              <a:rPr lang="de-DE" sz="3200" dirty="0"/>
            </a:br>
            <a:r>
              <a:rPr lang="de-DE" sz="3200" dirty="0"/>
              <a:t>§ 8 Ziff. 1 </a:t>
            </a:r>
            <a:r>
              <a:rPr lang="de-DE" sz="3200" dirty="0" err="1"/>
              <a:t>BKleingG</a:t>
            </a:r>
            <a:endParaRPr lang="de-DE" sz="3200" dirty="0"/>
          </a:p>
        </p:txBody>
      </p:sp>
      <p:sp>
        <p:nvSpPr>
          <p:cNvPr id="3" name="Inhaltsplatzhalter 2">
            <a:extLst>
              <a:ext uri="{FF2B5EF4-FFF2-40B4-BE49-F238E27FC236}">
                <a16:creationId xmlns:a16="http://schemas.microsoft.com/office/drawing/2014/main" id="{8F7D9CAD-C42E-E6B0-495C-F693FC724E0F}"/>
              </a:ext>
            </a:extLst>
          </p:cNvPr>
          <p:cNvSpPr>
            <a:spLocks noGrp="1"/>
          </p:cNvSpPr>
          <p:nvPr>
            <p:ph idx="1"/>
          </p:nvPr>
        </p:nvSpPr>
        <p:spPr>
          <a:xfrm>
            <a:off x="332508" y="1269387"/>
            <a:ext cx="10515600" cy="3940516"/>
          </a:xfrm>
        </p:spPr>
        <p:txBody>
          <a:bodyPr>
            <a:normAutofit/>
          </a:bodyPr>
          <a:lstStyle/>
          <a:p>
            <a:pPr marL="0" indent="0">
              <a:lnSpc>
                <a:spcPct val="150000"/>
              </a:lnSpc>
              <a:buNone/>
            </a:pPr>
            <a:r>
              <a:rPr lang="de-DE" sz="2400" b="0" i="0" u="none" strike="noStrike" dirty="0">
                <a:solidFill>
                  <a:srgbClr val="000000"/>
                </a:solidFill>
                <a:effectLst/>
                <a:latin typeface="+mj-lt"/>
              </a:rPr>
              <a:t>Der Verpächter kann den Kleingartenpachtvertrag ohne Einhaltung einer Kündigungsfrist kündigen, wenn </a:t>
            </a:r>
          </a:p>
          <a:p>
            <a:pPr marL="514350" indent="-514350">
              <a:lnSpc>
                <a:spcPct val="150000"/>
              </a:lnSpc>
              <a:buFont typeface="+mj-lt"/>
              <a:buAutoNum type="arabicPeriod"/>
            </a:pPr>
            <a:r>
              <a:rPr lang="de-DE" sz="2400" dirty="0">
                <a:effectLst/>
                <a:latin typeface="+mj-lt"/>
              </a:rPr>
              <a:t>der Pächter mit der </a:t>
            </a:r>
            <a:r>
              <a:rPr lang="de-DE" sz="2400" b="1" dirty="0">
                <a:effectLst/>
                <a:latin typeface="+mj-lt"/>
              </a:rPr>
              <a:t>Entrichtung der Pacht </a:t>
            </a:r>
            <a:r>
              <a:rPr lang="de-DE" sz="2400" dirty="0">
                <a:effectLst/>
                <a:latin typeface="+mj-lt"/>
              </a:rPr>
              <a:t>für mindestens ein Vierteljahr in Verzug ist und nicht innerhalb von zwei Monaten nach Mahnung in Textform die fällige Pachtforderung erfüllt…</a:t>
            </a:r>
          </a:p>
          <a:p>
            <a:pPr marL="457200" lvl="1" indent="0">
              <a:lnSpc>
                <a:spcPct val="150000"/>
              </a:lnSpc>
              <a:buNone/>
            </a:pPr>
            <a:endParaRPr lang="de-DE" sz="1800" dirty="0">
              <a:latin typeface="+mj-lt"/>
            </a:endParaRPr>
          </a:p>
        </p:txBody>
      </p:sp>
    </p:spTree>
    <p:extLst>
      <p:ext uri="{BB962C8B-B14F-4D97-AF65-F5344CB8AC3E}">
        <p14:creationId xmlns:p14="http://schemas.microsoft.com/office/powerpoint/2010/main" val="1431645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64B9C-33BF-3810-49E6-6E67CA6190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3EE7F6-656C-340B-7F8A-C1FA82277255}"/>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Kündigung ohne Einhaltung einer Kündigungsfrist nach </a:t>
            </a:r>
            <a:br>
              <a:rPr lang="de-DE" sz="3200" dirty="0"/>
            </a:br>
            <a:r>
              <a:rPr lang="de-DE" sz="3200" dirty="0"/>
              <a:t>§ 8 Ziff. 1 </a:t>
            </a:r>
            <a:r>
              <a:rPr lang="de-DE" sz="3200" dirty="0" err="1"/>
              <a:t>BKleingG</a:t>
            </a:r>
            <a:endParaRPr lang="de-DE" sz="3200" dirty="0"/>
          </a:p>
        </p:txBody>
      </p:sp>
      <p:sp>
        <p:nvSpPr>
          <p:cNvPr id="3" name="Inhaltsplatzhalter 2">
            <a:extLst>
              <a:ext uri="{FF2B5EF4-FFF2-40B4-BE49-F238E27FC236}">
                <a16:creationId xmlns:a16="http://schemas.microsoft.com/office/drawing/2014/main" id="{D71F13E1-4A65-65EB-8DEB-245CFC19BAC3}"/>
              </a:ext>
            </a:extLst>
          </p:cNvPr>
          <p:cNvSpPr>
            <a:spLocks noGrp="1"/>
          </p:cNvSpPr>
          <p:nvPr>
            <p:ph idx="1"/>
          </p:nvPr>
        </p:nvSpPr>
        <p:spPr>
          <a:xfrm>
            <a:off x="332508" y="1241107"/>
            <a:ext cx="10515600" cy="4254720"/>
          </a:xfrm>
        </p:spPr>
        <p:txBody>
          <a:bodyPr>
            <a:normAutofit fontScale="77500" lnSpcReduction="20000"/>
          </a:bodyPr>
          <a:lstStyle/>
          <a:p>
            <a:pPr>
              <a:lnSpc>
                <a:spcPct val="150000"/>
              </a:lnSpc>
            </a:pPr>
            <a:r>
              <a:rPr lang="de-DE" sz="2400" dirty="0">
                <a:latin typeface="+mj-lt"/>
              </a:rPr>
              <a:t>Schriftform gem. § 7 </a:t>
            </a:r>
            <a:r>
              <a:rPr lang="de-DE" sz="2400" dirty="0" err="1">
                <a:latin typeface="+mj-lt"/>
              </a:rPr>
              <a:t>BKleingG</a:t>
            </a:r>
            <a:endParaRPr lang="de-DE" sz="2400" dirty="0">
              <a:latin typeface="+mj-lt"/>
            </a:endParaRPr>
          </a:p>
          <a:p>
            <a:pPr>
              <a:lnSpc>
                <a:spcPct val="150000"/>
              </a:lnSpc>
            </a:pPr>
            <a:r>
              <a:rPr lang="de-DE" sz="2400" dirty="0">
                <a:latin typeface="+mj-lt"/>
              </a:rPr>
              <a:t>Mahnung erforderlich</a:t>
            </a:r>
          </a:p>
          <a:p>
            <a:pPr>
              <a:lnSpc>
                <a:spcPct val="150000"/>
              </a:lnSpc>
            </a:pPr>
            <a:r>
              <a:rPr lang="de-DE" sz="2400" dirty="0">
                <a:latin typeface="+mj-lt"/>
              </a:rPr>
              <a:t>Fristen beachten</a:t>
            </a:r>
          </a:p>
          <a:p>
            <a:pPr>
              <a:lnSpc>
                <a:spcPct val="150000"/>
              </a:lnSpc>
            </a:pPr>
            <a:r>
              <a:rPr lang="de-DE" sz="2400" u="sng" dirty="0">
                <a:latin typeface="+mj-lt"/>
              </a:rPr>
              <a:t>Notwendige Inhalte</a:t>
            </a:r>
          </a:p>
          <a:p>
            <a:pPr lvl="1">
              <a:lnSpc>
                <a:spcPct val="150000"/>
              </a:lnSpc>
            </a:pPr>
            <a:r>
              <a:rPr lang="de-DE" sz="2000" dirty="0">
                <a:latin typeface="+mj-lt"/>
              </a:rPr>
              <a:t>Empfänger und Absender</a:t>
            </a:r>
          </a:p>
          <a:p>
            <a:pPr lvl="1">
              <a:lnSpc>
                <a:spcPct val="150000"/>
              </a:lnSpc>
            </a:pPr>
            <a:r>
              <a:rPr lang="de-DE" sz="2000" dirty="0">
                <a:latin typeface="+mj-lt"/>
              </a:rPr>
              <a:t>Bezeichnung „Kündigung ohne Einhaltung einer Kündigungsfrist“ oder „Fristlose Kündigung“</a:t>
            </a:r>
          </a:p>
          <a:p>
            <a:pPr lvl="1">
              <a:lnSpc>
                <a:spcPct val="150000"/>
              </a:lnSpc>
            </a:pPr>
            <a:r>
              <a:rPr lang="de-DE" sz="2000" dirty="0">
                <a:latin typeface="+mj-lt"/>
              </a:rPr>
              <a:t>Frist zur Übergabe der Parzelle</a:t>
            </a:r>
          </a:p>
          <a:p>
            <a:pPr>
              <a:lnSpc>
                <a:spcPct val="150000"/>
              </a:lnSpc>
            </a:pPr>
            <a:r>
              <a:rPr lang="de-DE" sz="2400" dirty="0">
                <a:latin typeface="+mj-lt"/>
              </a:rPr>
              <a:t>Unterschrift der/des </a:t>
            </a:r>
            <a:r>
              <a:rPr lang="de-DE" sz="2400" dirty="0" err="1">
                <a:latin typeface="+mj-lt"/>
              </a:rPr>
              <a:t>Vetretungsberechtigten</a:t>
            </a:r>
            <a:endParaRPr lang="de-DE" sz="2400" dirty="0">
              <a:latin typeface="+mj-lt"/>
            </a:endParaRPr>
          </a:p>
          <a:p>
            <a:pPr>
              <a:lnSpc>
                <a:spcPct val="150000"/>
              </a:lnSpc>
            </a:pPr>
            <a:r>
              <a:rPr lang="de-DE" sz="2400" dirty="0">
                <a:latin typeface="+mj-lt"/>
              </a:rPr>
              <a:t>Zugangsnachweis</a:t>
            </a:r>
          </a:p>
          <a:p>
            <a:pPr marL="457200" lvl="1" indent="0">
              <a:lnSpc>
                <a:spcPct val="150000"/>
              </a:lnSpc>
              <a:buNone/>
            </a:pPr>
            <a:endParaRPr lang="de-DE" sz="2000" dirty="0">
              <a:latin typeface="+mj-lt"/>
            </a:endParaRPr>
          </a:p>
        </p:txBody>
      </p:sp>
    </p:spTree>
    <p:extLst>
      <p:ext uri="{BB962C8B-B14F-4D97-AF65-F5344CB8AC3E}">
        <p14:creationId xmlns:p14="http://schemas.microsoft.com/office/powerpoint/2010/main" val="1305994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CEB4C5-E33A-F8B4-97C0-208394511071}"/>
              </a:ext>
            </a:extLst>
          </p:cNvPr>
          <p:cNvSpPr>
            <a:spLocks noGrp="1"/>
          </p:cNvSpPr>
          <p:nvPr>
            <p:ph type="title"/>
          </p:nvPr>
        </p:nvSpPr>
        <p:spPr/>
        <p:txBody>
          <a:bodyPr>
            <a:normAutofit fontScale="90000"/>
          </a:bodyPr>
          <a:lstStyle/>
          <a:p>
            <a:r>
              <a:rPr lang="de-DE" b="1" dirty="0"/>
              <a:t>Urteil OLG München,19.08.2021, Az.32 U 3372/17</a:t>
            </a:r>
          </a:p>
        </p:txBody>
      </p:sp>
      <p:sp>
        <p:nvSpPr>
          <p:cNvPr id="3" name="Inhaltsplatzhalter 2">
            <a:extLst>
              <a:ext uri="{FF2B5EF4-FFF2-40B4-BE49-F238E27FC236}">
                <a16:creationId xmlns:a16="http://schemas.microsoft.com/office/drawing/2014/main" id="{B7717784-8462-4A03-B174-F77A80E13AD5}"/>
              </a:ext>
            </a:extLst>
          </p:cNvPr>
          <p:cNvSpPr>
            <a:spLocks noGrp="1"/>
          </p:cNvSpPr>
          <p:nvPr>
            <p:ph idx="1"/>
          </p:nvPr>
        </p:nvSpPr>
        <p:spPr/>
        <p:txBody>
          <a:bodyPr/>
          <a:lstStyle/>
          <a:p>
            <a:r>
              <a:rPr lang="de-DE" i="1" dirty="0"/>
              <a:t>Schriftform der Kündigung</a:t>
            </a:r>
            <a:endParaRPr lang="de-DE" b="1" i="1" dirty="0"/>
          </a:p>
          <a:p>
            <a:endParaRPr lang="de-DE" b="1" i="1" dirty="0"/>
          </a:p>
          <a:p>
            <a:r>
              <a:rPr lang="de-DE" sz="2400" dirty="0"/>
              <a:t>Die Kündigung des Kleingartenpachtvertrages bedarf der schriftlichen Form(§ 7 BKleinG). Die Schriftform ist Wirksamkeitsvoraussetzung für eine Kündigung. Das Kündigungsschreiben muss danach schriftlich abgefasst und vom Aussteller eigenhändig durch Namensunterschrift unterzeichnet sein.</a:t>
            </a:r>
          </a:p>
          <a:p>
            <a:r>
              <a:rPr lang="de-DE" sz="2400" dirty="0"/>
              <a:t>Keine eigenhändigen Unterschriften führen zur Unwirksamkeit der Kündigung.</a:t>
            </a:r>
          </a:p>
        </p:txBody>
      </p:sp>
    </p:spTree>
    <p:extLst>
      <p:ext uri="{BB962C8B-B14F-4D97-AF65-F5344CB8AC3E}">
        <p14:creationId xmlns:p14="http://schemas.microsoft.com/office/powerpoint/2010/main" val="1108788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4EECD-BF9D-EC48-C76F-B3C8997397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A435E2-8B3D-8153-2C2A-BB1CBF3773E1}"/>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Kündigung ohne Einhaltung einer Kündigungsfrist nach </a:t>
            </a:r>
            <a:br>
              <a:rPr lang="de-DE" sz="3200" dirty="0"/>
            </a:br>
            <a:r>
              <a:rPr lang="de-DE" sz="3200" dirty="0"/>
              <a:t>§ 8 Ziff. 2 </a:t>
            </a:r>
            <a:r>
              <a:rPr lang="de-DE" sz="3200" dirty="0" err="1"/>
              <a:t>BKleingG</a:t>
            </a:r>
            <a:endParaRPr lang="de-DE" sz="3200" dirty="0"/>
          </a:p>
        </p:txBody>
      </p:sp>
      <p:sp>
        <p:nvSpPr>
          <p:cNvPr id="3" name="Inhaltsplatzhalter 2">
            <a:extLst>
              <a:ext uri="{FF2B5EF4-FFF2-40B4-BE49-F238E27FC236}">
                <a16:creationId xmlns:a16="http://schemas.microsoft.com/office/drawing/2014/main" id="{44E5591A-40C8-49B9-B0C4-D7E61E2EC47F}"/>
              </a:ext>
            </a:extLst>
          </p:cNvPr>
          <p:cNvSpPr>
            <a:spLocks noGrp="1"/>
          </p:cNvSpPr>
          <p:nvPr>
            <p:ph idx="1"/>
          </p:nvPr>
        </p:nvSpPr>
        <p:spPr>
          <a:xfrm>
            <a:off x="332509" y="1335375"/>
            <a:ext cx="10515600" cy="3940516"/>
          </a:xfrm>
        </p:spPr>
        <p:txBody>
          <a:bodyPr>
            <a:normAutofit/>
          </a:bodyPr>
          <a:lstStyle/>
          <a:p>
            <a:pPr marL="0" indent="0">
              <a:lnSpc>
                <a:spcPct val="150000"/>
              </a:lnSpc>
              <a:buNone/>
            </a:pPr>
            <a:r>
              <a:rPr lang="de-DE" sz="2400" b="0" i="0" u="none" strike="noStrike" dirty="0">
                <a:solidFill>
                  <a:srgbClr val="000000"/>
                </a:solidFill>
                <a:effectLst/>
                <a:latin typeface="+mj-lt"/>
              </a:rPr>
              <a:t>Der Verpächter kann den Kleingartenpachtvertrag ohne Einhaltung einer Kündigungsfrist kündigen, wenn </a:t>
            </a:r>
          </a:p>
          <a:p>
            <a:pPr marL="342900" indent="-342900">
              <a:lnSpc>
                <a:spcPct val="150000"/>
              </a:lnSpc>
              <a:buFont typeface="+mj-lt"/>
              <a:buAutoNum type="arabicPeriod" startAt="2"/>
            </a:pPr>
            <a:r>
              <a:rPr lang="de-DE" sz="2400" dirty="0">
                <a:effectLst/>
                <a:latin typeface="+mj-lt"/>
              </a:rPr>
              <a:t>der Pächter oder von ihm auf dem Kleingartengrundstück geduldete Personen so schwerwiegende Pflichtverletzungen begehen, insbesondere den Frieden in der Kleingärtnergemeinschaft so nachhaltig stören, dass dem Verpächter die Fortsetzung des Vertragsverhältnisses nicht zugemutet werden kann.</a:t>
            </a:r>
          </a:p>
          <a:p>
            <a:pPr marL="457200" lvl="1" indent="0">
              <a:lnSpc>
                <a:spcPct val="150000"/>
              </a:lnSpc>
              <a:buNone/>
            </a:pPr>
            <a:endParaRPr lang="de-DE" dirty="0">
              <a:latin typeface="+mj-lt"/>
            </a:endParaRPr>
          </a:p>
        </p:txBody>
      </p:sp>
    </p:spTree>
    <p:extLst>
      <p:ext uri="{BB962C8B-B14F-4D97-AF65-F5344CB8AC3E}">
        <p14:creationId xmlns:p14="http://schemas.microsoft.com/office/powerpoint/2010/main" val="2850219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4F308-9CAC-3E9F-FC1B-B7789EE8EB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A5EF00B-7163-38DD-7602-0E798C1381A4}"/>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Kündigung ohne Einhaltung einer Kündigungsfrist nach</a:t>
            </a:r>
            <a:br>
              <a:rPr lang="de-DE" sz="3200" dirty="0"/>
            </a:br>
            <a:r>
              <a:rPr lang="de-DE" sz="3200" dirty="0"/>
              <a:t>§ 8 Ziff. 2 </a:t>
            </a:r>
            <a:r>
              <a:rPr lang="de-DE" sz="3200" dirty="0" err="1"/>
              <a:t>BKleingG</a:t>
            </a:r>
            <a:endParaRPr lang="de-DE" sz="3200" dirty="0"/>
          </a:p>
        </p:txBody>
      </p:sp>
      <p:sp>
        <p:nvSpPr>
          <p:cNvPr id="3" name="Inhaltsplatzhalter 2">
            <a:extLst>
              <a:ext uri="{FF2B5EF4-FFF2-40B4-BE49-F238E27FC236}">
                <a16:creationId xmlns:a16="http://schemas.microsoft.com/office/drawing/2014/main" id="{89718803-8CD1-9C7F-7204-5001C76CEDA1}"/>
              </a:ext>
            </a:extLst>
          </p:cNvPr>
          <p:cNvSpPr>
            <a:spLocks noGrp="1"/>
          </p:cNvSpPr>
          <p:nvPr>
            <p:ph idx="1"/>
          </p:nvPr>
        </p:nvSpPr>
        <p:spPr>
          <a:xfrm>
            <a:off x="332508" y="1377794"/>
            <a:ext cx="5389562" cy="3778668"/>
          </a:xfrm>
        </p:spPr>
        <p:txBody>
          <a:bodyPr>
            <a:normAutofit lnSpcReduction="10000"/>
          </a:bodyPr>
          <a:lstStyle/>
          <a:p>
            <a:pPr>
              <a:lnSpc>
                <a:spcPct val="150000"/>
              </a:lnSpc>
            </a:pPr>
            <a:r>
              <a:rPr lang="de-DE" sz="1800" dirty="0">
                <a:latin typeface="+mj-lt"/>
              </a:rPr>
              <a:t>Gründe gem. § 8 Ziff. 2 </a:t>
            </a:r>
            <a:r>
              <a:rPr lang="de-DE" sz="1800" dirty="0" err="1">
                <a:latin typeface="+mj-lt"/>
              </a:rPr>
              <a:t>BKleingG</a:t>
            </a:r>
            <a:endParaRPr lang="de-DE" sz="1800" dirty="0">
              <a:latin typeface="+mj-lt"/>
            </a:endParaRPr>
          </a:p>
          <a:p>
            <a:pPr lvl="1">
              <a:lnSpc>
                <a:spcPct val="150000"/>
              </a:lnSpc>
            </a:pPr>
            <a:r>
              <a:rPr lang="de-DE" sz="1600" dirty="0">
                <a:latin typeface="+mj-lt"/>
              </a:rPr>
              <a:t>Schwerwiegende Pflichtverletzung durch den Pächter oder Dritte</a:t>
            </a:r>
          </a:p>
          <a:p>
            <a:pPr lvl="1">
              <a:lnSpc>
                <a:spcPct val="150000"/>
              </a:lnSpc>
            </a:pPr>
            <a:r>
              <a:rPr lang="de-DE" sz="1600" dirty="0">
                <a:latin typeface="+mj-lt"/>
              </a:rPr>
              <a:t>Nachhaltige Störung des Friedens in der Kleingärtnergemeinschaft</a:t>
            </a:r>
          </a:p>
          <a:p>
            <a:pPr lvl="1">
              <a:lnSpc>
                <a:spcPct val="150000"/>
              </a:lnSpc>
            </a:pPr>
            <a:r>
              <a:rPr lang="de-DE" sz="1600" dirty="0">
                <a:latin typeface="+mj-lt"/>
              </a:rPr>
              <a:t>Unzumutbarkeit der Fortsetzung des Pachtverhältnisses</a:t>
            </a:r>
          </a:p>
          <a:p>
            <a:pPr>
              <a:lnSpc>
                <a:spcPct val="150000"/>
              </a:lnSpc>
            </a:pPr>
            <a:r>
              <a:rPr lang="de-DE" sz="1800" dirty="0">
                <a:latin typeface="+mj-lt"/>
              </a:rPr>
              <a:t>Schriftform gem. § 7 </a:t>
            </a:r>
            <a:r>
              <a:rPr lang="de-DE" sz="1800" dirty="0" err="1">
                <a:latin typeface="+mj-lt"/>
              </a:rPr>
              <a:t>BKleingG</a:t>
            </a:r>
            <a:endParaRPr lang="de-DE" sz="1800" dirty="0">
              <a:latin typeface="+mj-lt"/>
            </a:endParaRPr>
          </a:p>
          <a:p>
            <a:pPr>
              <a:lnSpc>
                <a:spcPct val="150000"/>
              </a:lnSpc>
            </a:pPr>
            <a:r>
              <a:rPr lang="de-DE" sz="1800" dirty="0">
                <a:latin typeface="+mj-lt"/>
              </a:rPr>
              <a:t>Keine Mahnung oder Abmahnung erforderlich!</a:t>
            </a:r>
          </a:p>
        </p:txBody>
      </p:sp>
      <p:sp>
        <p:nvSpPr>
          <p:cNvPr id="4" name="Inhaltsplatzhalter 2">
            <a:extLst>
              <a:ext uri="{FF2B5EF4-FFF2-40B4-BE49-F238E27FC236}">
                <a16:creationId xmlns:a16="http://schemas.microsoft.com/office/drawing/2014/main" id="{242DEBEE-A72B-A893-9153-5851824E41D0}"/>
              </a:ext>
            </a:extLst>
          </p:cNvPr>
          <p:cNvSpPr txBox="1">
            <a:spLocks/>
          </p:cNvSpPr>
          <p:nvPr/>
        </p:nvSpPr>
        <p:spPr>
          <a:xfrm>
            <a:off x="6469932" y="1377794"/>
            <a:ext cx="5253872" cy="36278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de-DE" sz="1800" u="sng" dirty="0">
                <a:latin typeface="+mj-lt"/>
              </a:rPr>
              <a:t>Notwendige Inhalte</a:t>
            </a:r>
          </a:p>
          <a:p>
            <a:pPr lvl="1">
              <a:lnSpc>
                <a:spcPct val="150000"/>
              </a:lnSpc>
            </a:pPr>
            <a:r>
              <a:rPr lang="de-DE" sz="1600" dirty="0">
                <a:latin typeface="+mj-lt"/>
              </a:rPr>
              <a:t>Empfänger und Absender</a:t>
            </a:r>
          </a:p>
          <a:p>
            <a:pPr lvl="1">
              <a:lnSpc>
                <a:spcPct val="150000"/>
              </a:lnSpc>
            </a:pPr>
            <a:r>
              <a:rPr lang="de-DE" sz="1600" dirty="0">
                <a:latin typeface="+mj-lt"/>
              </a:rPr>
              <a:t>Bezeichnung „Kündigung ohne Einhaltung einer Kündigungsfrist“ oder „Fristlose Kündigung“</a:t>
            </a:r>
          </a:p>
          <a:p>
            <a:pPr lvl="1">
              <a:lnSpc>
                <a:spcPct val="150000"/>
              </a:lnSpc>
            </a:pPr>
            <a:r>
              <a:rPr lang="de-DE" sz="1600" dirty="0">
                <a:latin typeface="+mj-lt"/>
              </a:rPr>
              <a:t>Frist zur Übergabe der Parzelle</a:t>
            </a:r>
          </a:p>
          <a:p>
            <a:pPr>
              <a:lnSpc>
                <a:spcPct val="150000"/>
              </a:lnSpc>
            </a:pPr>
            <a:r>
              <a:rPr lang="de-DE" sz="1800" dirty="0">
                <a:latin typeface="+mj-lt"/>
              </a:rPr>
              <a:t>Unterschrift der/des </a:t>
            </a:r>
            <a:r>
              <a:rPr lang="de-DE" sz="1800" dirty="0" err="1">
                <a:latin typeface="+mj-lt"/>
              </a:rPr>
              <a:t>Vetretungsberechtigten</a:t>
            </a:r>
            <a:endParaRPr lang="de-DE" sz="1800" dirty="0">
              <a:latin typeface="+mj-lt"/>
            </a:endParaRPr>
          </a:p>
          <a:p>
            <a:pPr>
              <a:lnSpc>
                <a:spcPct val="150000"/>
              </a:lnSpc>
            </a:pPr>
            <a:r>
              <a:rPr lang="de-DE" sz="1800" dirty="0">
                <a:latin typeface="+mj-lt"/>
              </a:rPr>
              <a:t>Zugangsnachweis</a:t>
            </a:r>
          </a:p>
          <a:p>
            <a:pPr marL="457200" lvl="1" indent="0">
              <a:lnSpc>
                <a:spcPct val="150000"/>
              </a:lnSpc>
              <a:buFont typeface="Arial" panose="020B0604020202020204" pitchFamily="34" charset="0"/>
              <a:buNone/>
            </a:pPr>
            <a:endParaRPr lang="de-DE" sz="1400" dirty="0">
              <a:latin typeface="+mj-lt"/>
            </a:endParaRPr>
          </a:p>
        </p:txBody>
      </p:sp>
    </p:spTree>
    <p:extLst>
      <p:ext uri="{BB962C8B-B14F-4D97-AF65-F5344CB8AC3E}">
        <p14:creationId xmlns:p14="http://schemas.microsoft.com/office/powerpoint/2010/main" val="793157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B0E6D-BF8E-504E-E320-05F80779CD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269FAE-20AF-BA28-008E-B2507ADFFC72}"/>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Ordentliche Kündigung nach § 9 Abs. 1 Ziff. 1 </a:t>
            </a:r>
            <a:r>
              <a:rPr lang="de-DE" sz="3200" dirty="0" err="1"/>
              <a:t>BKleingG</a:t>
            </a:r>
            <a:endParaRPr lang="de-DE" sz="4800" dirty="0"/>
          </a:p>
        </p:txBody>
      </p:sp>
      <p:sp>
        <p:nvSpPr>
          <p:cNvPr id="3" name="Inhaltsplatzhalter 2">
            <a:extLst>
              <a:ext uri="{FF2B5EF4-FFF2-40B4-BE49-F238E27FC236}">
                <a16:creationId xmlns:a16="http://schemas.microsoft.com/office/drawing/2014/main" id="{913FF318-8D34-B6CE-F389-C96A7F1A5127}"/>
              </a:ext>
            </a:extLst>
          </p:cNvPr>
          <p:cNvSpPr>
            <a:spLocks noGrp="1"/>
          </p:cNvSpPr>
          <p:nvPr>
            <p:ph idx="1"/>
          </p:nvPr>
        </p:nvSpPr>
        <p:spPr>
          <a:xfrm>
            <a:off x="332509" y="1335375"/>
            <a:ext cx="10515600" cy="3940516"/>
          </a:xfrm>
        </p:spPr>
        <p:txBody>
          <a:bodyPr>
            <a:normAutofit/>
          </a:bodyPr>
          <a:lstStyle/>
          <a:p>
            <a:pPr marL="0" indent="0">
              <a:lnSpc>
                <a:spcPct val="150000"/>
              </a:lnSpc>
              <a:buNone/>
            </a:pPr>
            <a:r>
              <a:rPr lang="de-DE" sz="2000" b="0" i="0" u="none" strike="noStrike" dirty="0">
                <a:solidFill>
                  <a:srgbClr val="000000"/>
                </a:solidFill>
                <a:effectLst/>
                <a:latin typeface="+mj-lt"/>
              </a:rPr>
              <a:t>(1) Der Verpächter kann den Kleingartenpachtvertrag kündigen, wenn </a:t>
            </a:r>
          </a:p>
          <a:p>
            <a:pPr marL="342900" indent="-342900">
              <a:lnSpc>
                <a:spcPct val="150000"/>
              </a:lnSpc>
              <a:buFont typeface="+mj-lt"/>
              <a:buAutoNum type="arabicPeriod"/>
            </a:pPr>
            <a:r>
              <a:rPr lang="de-DE" sz="2000" dirty="0">
                <a:effectLst/>
                <a:latin typeface="+mj-lt"/>
              </a:rPr>
              <a:t>der Pächter ungeachtet einer in Textform abgegebenen Abmahnung des Verpächters eine nicht kleingärtnerische Nutzung fortsetzt oder andere Verpflichtungen, die die Nutzung des Kleingartens betreffen, nicht unerheblich verletzt, insbesondere die Laube zum dauernden Wohnen benutzt, das Grundstück unbefugt einem Dritten überlässt, erhebliche Bewirtschaftungsmängel nicht innerhalb einer angemessenen Frist abstellt oder geldliche oder sonstige Gemeinschaftsleistungen für die Kleingartenanlage verweigert;</a:t>
            </a:r>
          </a:p>
        </p:txBody>
      </p:sp>
    </p:spTree>
    <p:extLst>
      <p:ext uri="{BB962C8B-B14F-4D97-AF65-F5344CB8AC3E}">
        <p14:creationId xmlns:p14="http://schemas.microsoft.com/office/powerpoint/2010/main" val="3715665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FEF8-930F-B040-A17D-791E163E26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A79C31-3439-4EEA-64DE-1AD5CAA7B170}"/>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Ordentliche Kündigung nach § 9 Abs. 1 Ziff. 1 </a:t>
            </a:r>
            <a:r>
              <a:rPr lang="de-DE" sz="3200" dirty="0" err="1"/>
              <a:t>BKleingG</a:t>
            </a:r>
            <a:endParaRPr lang="de-DE" sz="4800" dirty="0"/>
          </a:p>
        </p:txBody>
      </p:sp>
      <p:sp>
        <p:nvSpPr>
          <p:cNvPr id="3" name="Inhaltsplatzhalter 2">
            <a:extLst>
              <a:ext uri="{FF2B5EF4-FFF2-40B4-BE49-F238E27FC236}">
                <a16:creationId xmlns:a16="http://schemas.microsoft.com/office/drawing/2014/main" id="{4414774A-C35E-C0C7-72A6-4B93F3E8856B}"/>
              </a:ext>
            </a:extLst>
          </p:cNvPr>
          <p:cNvSpPr>
            <a:spLocks noGrp="1"/>
          </p:cNvSpPr>
          <p:nvPr>
            <p:ph idx="1"/>
          </p:nvPr>
        </p:nvSpPr>
        <p:spPr>
          <a:xfrm>
            <a:off x="332509" y="1335375"/>
            <a:ext cx="10515600" cy="3940516"/>
          </a:xfrm>
        </p:spPr>
        <p:txBody>
          <a:bodyPr>
            <a:normAutofit/>
          </a:bodyPr>
          <a:lstStyle/>
          <a:p>
            <a:pPr>
              <a:lnSpc>
                <a:spcPct val="150000"/>
              </a:lnSpc>
            </a:pPr>
            <a:r>
              <a:rPr lang="de-DE" sz="2400" dirty="0">
                <a:latin typeface="+mj-lt"/>
              </a:rPr>
              <a:t>Gründe gem. § 9 Abs. 1 Ziff. 1 </a:t>
            </a:r>
            <a:r>
              <a:rPr lang="de-DE" sz="2400" dirty="0" err="1">
                <a:latin typeface="+mj-lt"/>
              </a:rPr>
              <a:t>BKleingG</a:t>
            </a:r>
            <a:endParaRPr lang="de-DE" sz="2400" dirty="0">
              <a:latin typeface="+mj-lt"/>
            </a:endParaRPr>
          </a:p>
          <a:p>
            <a:pPr lvl="1">
              <a:lnSpc>
                <a:spcPct val="150000"/>
              </a:lnSpc>
            </a:pPr>
            <a:r>
              <a:rPr lang="de-DE" sz="2000" dirty="0">
                <a:latin typeface="+mj-lt"/>
              </a:rPr>
              <a:t>Nichtkleingärtnerische Nutzung</a:t>
            </a:r>
          </a:p>
          <a:p>
            <a:pPr lvl="1">
              <a:lnSpc>
                <a:spcPct val="150000"/>
              </a:lnSpc>
            </a:pPr>
            <a:r>
              <a:rPr lang="de-DE" sz="2000" dirty="0">
                <a:latin typeface="+mj-lt"/>
              </a:rPr>
              <a:t>Andere Verpflichtungen, die die Nutzung des Kleingartens betreffen (Dauerhaftes Wohnen, Überlassung an Dritte)</a:t>
            </a:r>
          </a:p>
          <a:p>
            <a:pPr lvl="1">
              <a:lnSpc>
                <a:spcPct val="150000"/>
              </a:lnSpc>
            </a:pPr>
            <a:r>
              <a:rPr lang="de-DE" sz="2000" dirty="0">
                <a:latin typeface="+mj-lt"/>
              </a:rPr>
              <a:t>Erhebliche Bewirtschaftungsmängel</a:t>
            </a:r>
          </a:p>
          <a:p>
            <a:pPr lvl="1">
              <a:lnSpc>
                <a:spcPct val="150000"/>
              </a:lnSpc>
            </a:pPr>
            <a:r>
              <a:rPr lang="de-DE" sz="2000" dirty="0">
                <a:latin typeface="+mj-lt"/>
              </a:rPr>
              <a:t>Geldliche oder sonstige Gemeinschaftsleistungen</a:t>
            </a:r>
          </a:p>
        </p:txBody>
      </p:sp>
    </p:spTree>
    <p:extLst>
      <p:ext uri="{BB962C8B-B14F-4D97-AF65-F5344CB8AC3E}">
        <p14:creationId xmlns:p14="http://schemas.microsoft.com/office/powerpoint/2010/main" val="1509479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8E65-879A-01E3-F3E2-753641AECF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884AA0-C00C-0FA8-62C9-2331E2FDAD68}"/>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Ordentliche Kündigung nach § 9 Abs. 1 Ziff. 1 </a:t>
            </a:r>
            <a:r>
              <a:rPr lang="de-DE" sz="3200" dirty="0" err="1"/>
              <a:t>BKleingG</a:t>
            </a:r>
            <a:endParaRPr lang="de-DE" sz="4800" dirty="0"/>
          </a:p>
        </p:txBody>
      </p:sp>
      <p:sp>
        <p:nvSpPr>
          <p:cNvPr id="3" name="Inhaltsplatzhalter 2">
            <a:extLst>
              <a:ext uri="{FF2B5EF4-FFF2-40B4-BE49-F238E27FC236}">
                <a16:creationId xmlns:a16="http://schemas.microsoft.com/office/drawing/2014/main" id="{4248CAD5-6908-3B82-EDB3-AFCC13BCF997}"/>
              </a:ext>
            </a:extLst>
          </p:cNvPr>
          <p:cNvSpPr>
            <a:spLocks noGrp="1"/>
          </p:cNvSpPr>
          <p:nvPr>
            <p:ph idx="1"/>
          </p:nvPr>
        </p:nvSpPr>
        <p:spPr>
          <a:xfrm>
            <a:off x="332508" y="1094508"/>
            <a:ext cx="6747022" cy="4410745"/>
          </a:xfrm>
        </p:spPr>
        <p:txBody>
          <a:bodyPr>
            <a:normAutofit fontScale="62500" lnSpcReduction="20000"/>
          </a:bodyPr>
          <a:lstStyle/>
          <a:p>
            <a:pPr>
              <a:lnSpc>
                <a:spcPct val="150000"/>
              </a:lnSpc>
            </a:pPr>
            <a:r>
              <a:rPr lang="de-DE" sz="2900" dirty="0">
                <a:latin typeface="+mj-lt"/>
              </a:rPr>
              <a:t>Schriftform gem. § 7 </a:t>
            </a:r>
            <a:r>
              <a:rPr lang="de-DE" sz="2900" dirty="0" err="1">
                <a:latin typeface="+mj-lt"/>
              </a:rPr>
              <a:t>BKleingG</a:t>
            </a:r>
            <a:endParaRPr lang="de-DE" sz="2900" dirty="0">
              <a:latin typeface="+mj-lt"/>
            </a:endParaRPr>
          </a:p>
          <a:p>
            <a:pPr>
              <a:lnSpc>
                <a:spcPct val="150000"/>
              </a:lnSpc>
            </a:pPr>
            <a:r>
              <a:rPr lang="de-DE" sz="2900" dirty="0">
                <a:latin typeface="+mj-lt"/>
              </a:rPr>
              <a:t>Abmahnung erforderlich!</a:t>
            </a:r>
          </a:p>
          <a:p>
            <a:pPr>
              <a:lnSpc>
                <a:spcPct val="150000"/>
              </a:lnSpc>
            </a:pPr>
            <a:r>
              <a:rPr lang="de-DE" sz="2900" u="sng" dirty="0">
                <a:latin typeface="+mj-lt"/>
              </a:rPr>
              <a:t>Notwendige Inhalte</a:t>
            </a:r>
          </a:p>
          <a:p>
            <a:pPr lvl="1">
              <a:lnSpc>
                <a:spcPct val="150000"/>
              </a:lnSpc>
            </a:pPr>
            <a:r>
              <a:rPr lang="de-DE" sz="2600" dirty="0">
                <a:latin typeface="+mj-lt"/>
              </a:rPr>
              <a:t>Empfänger und Absender</a:t>
            </a:r>
          </a:p>
          <a:p>
            <a:pPr lvl="1">
              <a:lnSpc>
                <a:spcPct val="150000"/>
              </a:lnSpc>
            </a:pPr>
            <a:r>
              <a:rPr lang="de-DE" sz="2600" dirty="0">
                <a:latin typeface="+mj-lt"/>
              </a:rPr>
              <a:t>Bezeichnung „Ordentliche Kündigung“</a:t>
            </a:r>
          </a:p>
          <a:p>
            <a:pPr lvl="1">
              <a:lnSpc>
                <a:spcPct val="150000"/>
              </a:lnSpc>
            </a:pPr>
            <a:r>
              <a:rPr lang="de-DE" sz="2600" dirty="0">
                <a:latin typeface="+mj-lt"/>
              </a:rPr>
              <a:t>Gründe </a:t>
            </a:r>
          </a:p>
          <a:p>
            <a:pPr lvl="1">
              <a:lnSpc>
                <a:spcPct val="150000"/>
              </a:lnSpc>
            </a:pPr>
            <a:r>
              <a:rPr lang="de-DE" sz="2600" dirty="0">
                <a:latin typeface="+mj-lt"/>
              </a:rPr>
              <a:t>Kündigungsfrist gem. § 9 Abs. 2 Ziff. 1 </a:t>
            </a:r>
            <a:r>
              <a:rPr lang="de-DE" sz="2600" dirty="0" err="1">
                <a:latin typeface="+mj-lt"/>
              </a:rPr>
              <a:t>BkleingG</a:t>
            </a:r>
            <a:endParaRPr lang="de-DE" sz="2600" dirty="0">
              <a:latin typeface="+mj-lt"/>
            </a:endParaRPr>
          </a:p>
          <a:p>
            <a:pPr lvl="1">
              <a:lnSpc>
                <a:spcPct val="150000"/>
              </a:lnSpc>
            </a:pPr>
            <a:r>
              <a:rPr lang="de-DE" sz="2600" dirty="0">
                <a:latin typeface="+mj-lt"/>
              </a:rPr>
              <a:t>Frist zur Übergabe der Parzelle</a:t>
            </a:r>
          </a:p>
          <a:p>
            <a:pPr>
              <a:lnSpc>
                <a:spcPct val="150000"/>
              </a:lnSpc>
            </a:pPr>
            <a:r>
              <a:rPr lang="de-DE" sz="2900" dirty="0">
                <a:latin typeface="+mj-lt"/>
              </a:rPr>
              <a:t>Unterschrift der/des </a:t>
            </a:r>
            <a:r>
              <a:rPr lang="de-DE" sz="2900" dirty="0" err="1">
                <a:latin typeface="+mj-lt"/>
              </a:rPr>
              <a:t>Vetretungsberechtigten</a:t>
            </a:r>
            <a:endParaRPr lang="de-DE" sz="2900" dirty="0">
              <a:latin typeface="+mj-lt"/>
            </a:endParaRPr>
          </a:p>
          <a:p>
            <a:pPr>
              <a:lnSpc>
                <a:spcPct val="150000"/>
              </a:lnSpc>
            </a:pPr>
            <a:r>
              <a:rPr lang="de-DE" sz="2900" dirty="0">
                <a:latin typeface="+mj-lt"/>
              </a:rPr>
              <a:t>Zugangsnachweis</a:t>
            </a:r>
          </a:p>
          <a:p>
            <a:pPr marL="457200" lvl="1" indent="0">
              <a:lnSpc>
                <a:spcPct val="150000"/>
              </a:lnSpc>
              <a:buNone/>
            </a:pPr>
            <a:endParaRPr lang="de-DE" sz="2000" dirty="0">
              <a:latin typeface="+mj-lt"/>
            </a:endParaRPr>
          </a:p>
        </p:txBody>
      </p:sp>
    </p:spTree>
    <p:extLst>
      <p:ext uri="{BB962C8B-B14F-4D97-AF65-F5344CB8AC3E}">
        <p14:creationId xmlns:p14="http://schemas.microsoft.com/office/powerpoint/2010/main" val="1618878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4DDF7-8AD1-F12D-8A21-EE104790EBA5}"/>
              </a:ext>
            </a:extLst>
          </p:cNvPr>
          <p:cNvSpPr>
            <a:spLocks noGrp="1"/>
          </p:cNvSpPr>
          <p:nvPr>
            <p:ph type="title"/>
          </p:nvPr>
        </p:nvSpPr>
        <p:spPr/>
        <p:txBody>
          <a:bodyPr>
            <a:normAutofit/>
          </a:bodyPr>
          <a:lstStyle/>
          <a:p>
            <a:r>
              <a:rPr lang="de-DE" sz="3200" b="1" dirty="0"/>
              <a:t>OLG München,19.08.2021,Az.32 U 3372/17</a:t>
            </a:r>
          </a:p>
        </p:txBody>
      </p:sp>
      <p:sp>
        <p:nvSpPr>
          <p:cNvPr id="3" name="Inhaltsplatzhalter 2">
            <a:extLst>
              <a:ext uri="{FF2B5EF4-FFF2-40B4-BE49-F238E27FC236}">
                <a16:creationId xmlns:a16="http://schemas.microsoft.com/office/drawing/2014/main" id="{512C4EE9-B912-3CDF-3246-5FE1D0DCE5C4}"/>
              </a:ext>
            </a:extLst>
          </p:cNvPr>
          <p:cNvSpPr>
            <a:spLocks noGrp="1"/>
          </p:cNvSpPr>
          <p:nvPr>
            <p:ph idx="1"/>
          </p:nvPr>
        </p:nvSpPr>
        <p:spPr/>
        <p:txBody>
          <a:bodyPr>
            <a:normAutofit lnSpcReduction="10000"/>
          </a:bodyPr>
          <a:lstStyle/>
          <a:p>
            <a:r>
              <a:rPr lang="de-DE" dirty="0"/>
              <a:t>Das ordentliche Kündigungsrecht nach § 9 Abs.1 Nr.1 BKleinG setzt    eine in Textform abgegebene Abmahnung des Verpächters voraus, in der die Verstöße, die der Verpächter als möglichen Kündigungsgrund ansieht, genau bezeichnet werden müssen.</a:t>
            </a:r>
          </a:p>
          <a:p>
            <a:endParaRPr lang="de-DE" dirty="0"/>
          </a:p>
          <a:p>
            <a:r>
              <a:rPr lang="de-DE" dirty="0"/>
              <a:t>Aufgrund der nach §7 BKleinG erforderlichen schriftlichen Form der Kündigung muss das Kündigungsschreiben schriftlich abgefasst und vom Aussteller eigenhändig durch Namensunterschrift unterzeichnet sein.</a:t>
            </a:r>
          </a:p>
        </p:txBody>
      </p:sp>
    </p:spTree>
    <p:extLst>
      <p:ext uri="{BB962C8B-B14F-4D97-AF65-F5344CB8AC3E}">
        <p14:creationId xmlns:p14="http://schemas.microsoft.com/office/powerpoint/2010/main" val="1239002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947A7-EF11-F776-752A-AE2A49F1D0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07DAE2F-2F81-2137-53EE-B47F8DE444DE}"/>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D23DAAF3-C889-35B4-AB6A-97A56679923C}"/>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dirty="0">
                <a:effectLst/>
                <a:latin typeface="+mj-lt"/>
                <a:ea typeface="Times New Roman" panose="02020603050405020304" pitchFamily="18" charset="0"/>
              </a:rPr>
              <a:t>„Auf der </a:t>
            </a:r>
            <a:r>
              <a:rPr lang="de-DE" sz="1800" dirty="0" err="1">
                <a:effectLst/>
                <a:latin typeface="+mj-lt"/>
                <a:ea typeface="Times New Roman" panose="02020603050405020304" pitchFamily="18" charset="0"/>
              </a:rPr>
              <a:t>Fläche</a:t>
            </a:r>
            <a:r>
              <a:rPr lang="de-DE" sz="1800" dirty="0">
                <a:effectLst/>
                <a:latin typeface="+mj-lt"/>
                <a:ea typeface="Times New Roman" panose="02020603050405020304" pitchFamily="18" charset="0"/>
              </a:rPr>
              <a:t> des Gemeinschaftsgartens (</a:t>
            </a:r>
            <a:r>
              <a:rPr lang="de-DE" sz="1800" dirty="0" err="1">
                <a:effectLst/>
                <a:latin typeface="+mj-lt"/>
                <a:ea typeface="Times New Roman" panose="02020603050405020304" pitchFamily="18" charset="0"/>
              </a:rPr>
              <a:t>Flurst.Nr</a:t>
            </a:r>
            <a:r>
              <a:rPr lang="de-DE" sz="1800" dirty="0">
                <a:effectLst/>
                <a:latin typeface="+mj-lt"/>
                <a:ea typeface="Times New Roman" panose="02020603050405020304" pitchFamily="18" charset="0"/>
              </a:rPr>
              <a:t>. / ) stehen drei </a:t>
            </a:r>
            <a:r>
              <a:rPr lang="de-DE" sz="1800" dirty="0" err="1">
                <a:effectLst/>
                <a:latin typeface="+mj-lt"/>
                <a:ea typeface="Times New Roman" panose="02020603050405020304" pitchFamily="18" charset="0"/>
              </a:rPr>
              <a:t>Waldbäume</a:t>
            </a:r>
            <a:r>
              <a:rPr lang="de-DE" sz="1800" dirty="0">
                <a:effectLst/>
                <a:latin typeface="+mj-lt"/>
                <a:ea typeface="Times New Roman" panose="02020603050405020304" pitchFamily="18" charset="0"/>
              </a:rPr>
              <a:t> (eine Linde und zwei </a:t>
            </a:r>
            <a:r>
              <a:rPr lang="de-DE" sz="1800" dirty="0" err="1">
                <a:effectLst/>
                <a:latin typeface="+mj-lt"/>
                <a:ea typeface="Times New Roman" panose="02020603050405020304" pitchFamily="18" charset="0"/>
              </a:rPr>
              <a:t>Ahornbäume</a:t>
            </a:r>
            <a:r>
              <a:rPr lang="de-DE" sz="1800" dirty="0">
                <a:effectLst/>
                <a:latin typeface="+mj-lt"/>
                <a:ea typeface="Times New Roman" panose="02020603050405020304" pitchFamily="18" charset="0"/>
              </a:rPr>
              <a:t>), die etwa 15-17 Meter hoch sind.“ </a:t>
            </a:r>
          </a:p>
          <a:p>
            <a:pPr marL="0" indent="0">
              <a:lnSpc>
                <a:spcPct val="150000"/>
              </a:lnSpc>
              <a:buNone/>
            </a:pPr>
            <a:r>
              <a:rPr lang="de-DE" sz="1800" dirty="0">
                <a:effectLst/>
                <a:latin typeface="+mj-lt"/>
                <a:ea typeface="Times New Roman" panose="02020603050405020304" pitchFamily="18" charset="0"/>
              </a:rPr>
              <a:t>„Nach diesen </a:t>
            </a:r>
            <a:r>
              <a:rPr lang="de-DE" sz="1800" dirty="0" err="1">
                <a:effectLst/>
                <a:latin typeface="+mj-lt"/>
                <a:ea typeface="Times New Roman" panose="02020603050405020304" pitchFamily="18" charset="0"/>
              </a:rPr>
              <a:t>Grundsätzen</a:t>
            </a:r>
            <a:r>
              <a:rPr lang="de-DE" sz="1800" dirty="0">
                <a:effectLst/>
                <a:latin typeface="+mj-lt"/>
                <a:ea typeface="Times New Roman" panose="02020603050405020304" pitchFamily="18" charset="0"/>
              </a:rPr>
              <a:t> sind die </a:t>
            </a:r>
            <a:r>
              <a:rPr lang="de-DE" sz="1800" dirty="0" err="1">
                <a:effectLst/>
                <a:latin typeface="+mj-lt"/>
                <a:ea typeface="Times New Roman" panose="02020603050405020304" pitchFamily="18" charset="0"/>
              </a:rPr>
              <a:t>Bäume</a:t>
            </a:r>
            <a:r>
              <a:rPr lang="de-DE" sz="1800" dirty="0">
                <a:effectLst/>
                <a:latin typeface="+mj-lt"/>
                <a:ea typeface="Times New Roman" panose="02020603050405020304" pitchFamily="18" charset="0"/>
              </a:rPr>
              <a:t> nicht zu beanstanden. Die </a:t>
            </a:r>
            <a:r>
              <a:rPr lang="de-DE" sz="1800" dirty="0" err="1">
                <a:effectLst/>
                <a:latin typeface="+mj-lt"/>
                <a:ea typeface="Times New Roman" panose="02020603050405020304" pitchFamily="18" charset="0"/>
              </a:rPr>
              <a:t>Bäume</a:t>
            </a:r>
            <a:r>
              <a:rPr lang="de-DE" sz="1800" dirty="0">
                <a:effectLst/>
                <a:latin typeface="+mj-lt"/>
                <a:ea typeface="Times New Roman" panose="02020603050405020304" pitchFamily="18" charset="0"/>
              </a:rPr>
              <a:t> befinden sich im Gemeinschaftsgarten, in dem keine </a:t>
            </a:r>
            <a:r>
              <a:rPr lang="de-DE" sz="1800" dirty="0" err="1">
                <a:effectLst/>
                <a:latin typeface="+mj-lt"/>
                <a:ea typeface="Times New Roman" panose="02020603050405020304" pitchFamily="18" charset="0"/>
              </a:rPr>
              <a:t>kleingärtnerische</a:t>
            </a:r>
            <a:r>
              <a:rPr lang="de-DE" sz="1800" dirty="0">
                <a:effectLst/>
                <a:latin typeface="+mj-lt"/>
                <a:ea typeface="Times New Roman" panose="02020603050405020304" pitchFamily="18" charset="0"/>
              </a:rPr>
              <a:t> Nutzung stattfindet. Auch ist ein verkehrsunsicherer Zustand wegen der </a:t>
            </a:r>
            <a:r>
              <a:rPr lang="de-DE" sz="1800" dirty="0" err="1">
                <a:effectLst/>
                <a:latin typeface="+mj-lt"/>
                <a:ea typeface="Times New Roman" panose="02020603050405020304" pitchFamily="18" charset="0"/>
              </a:rPr>
              <a:t>Nähe</a:t>
            </a:r>
            <a:r>
              <a:rPr lang="de-DE" sz="1800" dirty="0">
                <a:effectLst/>
                <a:latin typeface="+mj-lt"/>
                <a:ea typeface="Times New Roman" panose="02020603050405020304" pitchFamily="18" charset="0"/>
              </a:rPr>
              <a:t> des Standorts zu den Gleisanlagen nicht belegbar.“ ... </a:t>
            </a:r>
          </a:p>
          <a:p>
            <a:pPr marL="0" indent="0">
              <a:lnSpc>
                <a:spcPct val="150000"/>
              </a:lnSpc>
              <a:buNone/>
            </a:pPr>
            <a:r>
              <a:rPr lang="de-DE" sz="1800" dirty="0">
                <a:effectLst/>
                <a:latin typeface="+mj-lt"/>
                <a:ea typeface="Times New Roman" panose="02020603050405020304" pitchFamily="18" charset="0"/>
              </a:rPr>
              <a:t> „Zuletzt trifft die Verkehrssicherungspflicht ausschließlich den </a:t>
            </a:r>
            <a:r>
              <a:rPr lang="de-DE" sz="1800" dirty="0" err="1">
                <a:effectLst/>
                <a:latin typeface="+mj-lt"/>
                <a:ea typeface="Times New Roman" panose="02020603050405020304" pitchFamily="18" charset="0"/>
              </a:rPr>
              <a:t>Pächter</a:t>
            </a:r>
            <a:r>
              <a:rPr lang="de-DE" sz="1800" dirty="0">
                <a:effectLst/>
                <a:latin typeface="+mj-lt"/>
                <a:ea typeface="Times New Roman" panose="02020603050405020304" pitchFamily="18" charset="0"/>
              </a:rPr>
              <a:t>, der den </a:t>
            </a:r>
            <a:r>
              <a:rPr lang="de-DE" sz="1800" dirty="0" err="1">
                <a:effectLst/>
                <a:latin typeface="+mj-lt"/>
                <a:ea typeface="Times New Roman" panose="02020603050405020304" pitchFamily="18" charset="0"/>
              </a:rPr>
              <a:t>Verpächter</a:t>
            </a:r>
            <a:r>
              <a:rPr lang="de-DE" sz="1800" dirty="0">
                <a:effectLst/>
                <a:latin typeface="+mj-lt"/>
                <a:ea typeface="Times New Roman" panose="02020603050405020304" pitchFamily="18" charset="0"/>
              </a:rPr>
              <a:t> </a:t>
            </a:r>
            <a:r>
              <a:rPr lang="de-DE" sz="1800" dirty="0" err="1">
                <a:effectLst/>
                <a:latin typeface="+mj-lt"/>
                <a:ea typeface="Times New Roman" panose="02020603050405020304" pitchFamily="18" charset="0"/>
              </a:rPr>
              <a:t>uneingeschränkt</a:t>
            </a:r>
            <a:r>
              <a:rPr lang="de-DE" sz="1800" dirty="0">
                <a:effectLst/>
                <a:latin typeface="+mj-lt"/>
                <a:ea typeface="Times New Roman" panose="02020603050405020304" pitchFamily="18" charset="0"/>
              </a:rPr>
              <a:t> von </a:t>
            </a:r>
            <a:r>
              <a:rPr lang="de-DE" sz="1800" dirty="0" err="1">
                <a:effectLst/>
                <a:latin typeface="+mj-lt"/>
                <a:ea typeface="Times New Roman" panose="02020603050405020304" pitchFamily="18" charset="0"/>
              </a:rPr>
              <a:t>Ansprüchen</a:t>
            </a:r>
            <a:r>
              <a:rPr lang="de-DE" sz="1800" dirty="0">
                <a:effectLst/>
                <a:latin typeface="+mj-lt"/>
                <a:ea typeface="Times New Roman" panose="02020603050405020304" pitchFamily="18" charset="0"/>
              </a:rPr>
              <a:t> Dritter freistellen muss (§ 9 Ziffern 1 und 3 GPV 08). Eine Einstandspflicht des Beklagten oder der anderen </a:t>
            </a:r>
            <a:r>
              <a:rPr lang="de-DE" sz="1800" dirty="0" err="1">
                <a:effectLst/>
                <a:latin typeface="+mj-lt"/>
                <a:ea typeface="Times New Roman" panose="02020603050405020304" pitchFamily="18" charset="0"/>
              </a:rPr>
              <a:t>Eigentümer</a:t>
            </a:r>
            <a:r>
              <a:rPr lang="de-DE" sz="1800" dirty="0">
                <a:effectLst/>
                <a:latin typeface="+mj-lt"/>
                <a:ea typeface="Times New Roman" panose="02020603050405020304" pitchFamily="18" charset="0"/>
              </a:rPr>
              <a:t> für eine Verletzung der Verkehrssicherungspflicht ist danach nicht zu erwarten.“ </a:t>
            </a:r>
            <a:endParaRPr lang="de-DE" sz="1800" dirty="0">
              <a:latin typeface="+mj-lt"/>
            </a:endParaRPr>
          </a:p>
        </p:txBody>
      </p:sp>
    </p:spTree>
    <p:extLst>
      <p:ext uri="{BB962C8B-B14F-4D97-AF65-F5344CB8AC3E}">
        <p14:creationId xmlns:p14="http://schemas.microsoft.com/office/powerpoint/2010/main" val="2251415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82425-9468-4630-D29B-215062E8B9C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DA155B-5675-C2B7-A6AA-EB79BE0DF7AE}"/>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F04D5252-96D3-4475-8EF3-F059527CF3DD}"/>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b="1" dirty="0">
                <a:effectLst/>
                <a:latin typeface="+mj-lt"/>
                <a:ea typeface="Times New Roman" panose="02020603050405020304" pitchFamily="18" charset="0"/>
              </a:rPr>
              <a:t>Betretungs- und Besichtigungsrecht </a:t>
            </a:r>
            <a:endParaRPr lang="de-DE" sz="1800" dirty="0">
              <a:effectLst/>
              <a:latin typeface="+mj-lt"/>
              <a:ea typeface="Times New Roman" panose="02020603050405020304" pitchFamily="18" charset="0"/>
            </a:endParaRPr>
          </a:p>
          <a:p>
            <a:pPr marL="0" indent="0">
              <a:lnSpc>
                <a:spcPct val="150000"/>
              </a:lnSpc>
              <a:buNone/>
            </a:pPr>
            <a:r>
              <a:rPr lang="de-DE" sz="1800" dirty="0">
                <a:effectLst/>
                <a:latin typeface="+mj-lt"/>
                <a:ea typeface="Times New Roman" panose="02020603050405020304" pitchFamily="18" charset="0"/>
              </a:rPr>
              <a:t>„Ein </a:t>
            </a:r>
            <a:r>
              <a:rPr lang="de-DE" sz="1800" dirty="0" err="1">
                <a:effectLst/>
                <a:latin typeface="+mj-lt"/>
                <a:ea typeface="Times New Roman" panose="02020603050405020304" pitchFamily="18" charset="0"/>
              </a:rPr>
              <a:t>regelmäßiges</a:t>
            </a:r>
            <a:r>
              <a:rPr lang="de-DE" sz="1800" dirty="0">
                <a:effectLst/>
                <a:latin typeface="+mj-lt"/>
                <a:ea typeface="Times New Roman" panose="02020603050405020304" pitchFamily="18" charset="0"/>
              </a:rPr>
              <a:t>, anlassloses oder jederzeitiges Besichtigungsrecht besteht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den </a:t>
            </a:r>
            <a:r>
              <a:rPr lang="de-DE" sz="1800" dirty="0" err="1">
                <a:effectLst/>
                <a:latin typeface="+mj-lt"/>
                <a:ea typeface="Times New Roman" panose="02020603050405020304" pitchFamily="18" charset="0"/>
              </a:rPr>
              <a:t>Verpächter</a:t>
            </a:r>
            <a:r>
              <a:rPr lang="de-DE" sz="1800" dirty="0">
                <a:effectLst/>
                <a:latin typeface="+mj-lt"/>
                <a:ea typeface="Times New Roman" panose="02020603050405020304" pitchFamily="18" charset="0"/>
              </a:rPr>
              <a:t> nicht. Routinekontrollen zur Untersuchung der </a:t>
            </a:r>
            <a:r>
              <a:rPr lang="de-DE" sz="1800" dirty="0" err="1">
                <a:effectLst/>
                <a:latin typeface="+mj-lt"/>
                <a:ea typeface="Times New Roman" panose="02020603050405020304" pitchFamily="18" charset="0"/>
              </a:rPr>
              <a:t>Pachtflächen</a:t>
            </a:r>
            <a:r>
              <a:rPr lang="de-DE" sz="1800" dirty="0">
                <a:effectLst/>
                <a:latin typeface="+mj-lt"/>
                <a:ea typeface="Times New Roman" panose="02020603050405020304" pitchFamily="18" charset="0"/>
              </a:rPr>
              <a:t> auf ihren Allgemeinzustand sind </a:t>
            </a:r>
            <a:r>
              <a:rPr lang="de-DE" sz="1800" dirty="0" err="1">
                <a:effectLst/>
                <a:latin typeface="+mj-lt"/>
                <a:ea typeface="Times New Roman" panose="02020603050405020304" pitchFamily="18" charset="0"/>
              </a:rPr>
              <a:t>unzulässig</a:t>
            </a:r>
            <a:r>
              <a:rPr lang="de-DE" sz="1800" dirty="0">
                <a:effectLst/>
                <a:latin typeface="+mj-lt"/>
                <a:ea typeface="Times New Roman" panose="02020603050405020304" pitchFamily="18" charset="0"/>
              </a:rPr>
              <a:t>. Ein Recht zur Besichtigung des Pachtgegenstands besteht nur, wenn </a:t>
            </a:r>
            <a:r>
              <a:rPr lang="de-DE" sz="1800" dirty="0" err="1">
                <a:effectLst/>
                <a:latin typeface="+mj-lt"/>
                <a:ea typeface="Times New Roman" panose="02020603050405020304" pitchFamily="18" charset="0"/>
              </a:rPr>
              <a:t>hierfür</a:t>
            </a:r>
            <a:r>
              <a:rPr lang="de-DE" sz="1800" dirty="0">
                <a:effectLst/>
                <a:latin typeface="+mj-lt"/>
                <a:ea typeface="Times New Roman" panose="02020603050405020304" pitchFamily="18" charset="0"/>
              </a:rPr>
              <a:t> ein besonderer Grund vorliegt. In Betracht kommen dabei vor allem </a:t>
            </a:r>
            <a:r>
              <a:rPr lang="de-DE" sz="1800" dirty="0" err="1">
                <a:effectLst/>
                <a:latin typeface="+mj-lt"/>
                <a:ea typeface="Times New Roman" panose="02020603050405020304" pitchFamily="18" charset="0"/>
              </a:rPr>
              <a:t>Umstände</a:t>
            </a:r>
            <a:r>
              <a:rPr lang="de-DE" sz="1800" dirty="0">
                <a:effectLst/>
                <a:latin typeface="+mj-lt"/>
                <a:ea typeface="Times New Roman" panose="02020603050405020304" pitchFamily="18" charset="0"/>
              </a:rPr>
              <a:t>, die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die Bewirtschaftung des Objekts notwendig sind. Dies kann sich beispielsweise auf die </a:t>
            </a:r>
            <a:r>
              <a:rPr lang="de-DE" sz="1800" dirty="0" err="1">
                <a:effectLst/>
                <a:latin typeface="+mj-lt"/>
                <a:ea typeface="Times New Roman" panose="02020603050405020304" pitchFamily="18" charset="0"/>
              </a:rPr>
              <a:t>Durchführung</a:t>
            </a:r>
            <a:r>
              <a:rPr lang="de-DE" sz="1800" dirty="0">
                <a:effectLst/>
                <a:latin typeface="+mj-lt"/>
                <a:ea typeface="Times New Roman" panose="02020603050405020304" pitchFamily="18" charset="0"/>
              </a:rPr>
              <a:t> notwendiger Arbeiten, die Gefahr eines Schadens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den Pachtgegenstand oder die Besichtigung durch einen </a:t>
            </a:r>
            <a:r>
              <a:rPr lang="de-DE" sz="1800" dirty="0" err="1">
                <a:effectLst/>
                <a:latin typeface="+mj-lt"/>
                <a:ea typeface="Times New Roman" panose="02020603050405020304" pitchFamily="18" charset="0"/>
              </a:rPr>
              <a:t>Nachfolgepächter</a:t>
            </a:r>
            <a:r>
              <a:rPr lang="de-DE" sz="1800" dirty="0">
                <a:effectLst/>
                <a:latin typeface="+mj-lt"/>
                <a:ea typeface="Times New Roman" panose="02020603050405020304" pitchFamily="18" charset="0"/>
              </a:rPr>
              <a:t> oder Kaufinteressenten bei bevorstehendem Pachtende beziehen.“ </a:t>
            </a:r>
          </a:p>
        </p:txBody>
      </p:sp>
    </p:spTree>
    <p:extLst>
      <p:ext uri="{BB962C8B-B14F-4D97-AF65-F5344CB8AC3E}">
        <p14:creationId xmlns:p14="http://schemas.microsoft.com/office/powerpoint/2010/main" val="2344480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7D865-5D5A-BC0F-514F-2CF02C1454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53D55D-7211-AB59-1320-02573BE2EF69}"/>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ADD8B17F-B3B1-5957-2008-CCDAB515A3D7}"/>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b="1" dirty="0" err="1">
                <a:effectLst/>
                <a:latin typeface="+mj-lt"/>
                <a:ea typeface="Times New Roman" panose="02020603050405020304" pitchFamily="18" charset="0"/>
              </a:rPr>
              <a:t>Grillplätze</a:t>
            </a:r>
            <a:r>
              <a:rPr lang="de-DE" sz="1800" b="1" dirty="0">
                <a:effectLst/>
                <a:latin typeface="+mj-lt"/>
                <a:ea typeface="Times New Roman" panose="02020603050405020304" pitchFamily="18" charset="0"/>
              </a:rPr>
              <a:t> </a:t>
            </a:r>
            <a:endParaRPr lang="de-DE" sz="1800" dirty="0">
              <a:effectLst/>
              <a:latin typeface="+mj-lt"/>
              <a:ea typeface="Times New Roman" panose="02020603050405020304" pitchFamily="18" charset="0"/>
            </a:endParaRPr>
          </a:p>
          <a:p>
            <a:pPr marL="0" indent="0">
              <a:lnSpc>
                <a:spcPct val="150000"/>
              </a:lnSpc>
              <a:buNone/>
            </a:pPr>
            <a:r>
              <a:rPr lang="de-DE" sz="1800" dirty="0">
                <a:effectLst/>
                <a:latin typeface="+mj-lt"/>
                <a:ea typeface="Times New Roman" panose="02020603050405020304" pitchFamily="18" charset="0"/>
              </a:rPr>
              <a:t>„Das Grillen im Garten ist in von der mitbestehenden Erholungs- und Freizeitfunktion aus § 1 Abs. 1 Nr.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gedeckt. Ein gemauerter Kamin und andere </a:t>
            </a:r>
            <a:r>
              <a:rPr lang="de-DE" sz="1800" dirty="0" err="1">
                <a:effectLst/>
                <a:latin typeface="+mj-lt"/>
                <a:ea typeface="Times New Roman" panose="02020603050405020304" pitchFamily="18" charset="0"/>
              </a:rPr>
              <a:t>Grillmöglichkeiten</a:t>
            </a:r>
            <a:r>
              <a:rPr lang="de-DE" sz="1800" dirty="0">
                <a:effectLst/>
                <a:latin typeface="+mj-lt"/>
                <a:ea typeface="Times New Roman" panose="02020603050405020304" pitchFamily="18" charset="0"/>
              </a:rPr>
              <a:t> stellen nach Ansicht des </a:t>
            </a:r>
            <a:r>
              <a:rPr lang="de-DE" sz="1800" dirty="0" err="1">
                <a:effectLst/>
                <a:latin typeface="+mj-lt"/>
                <a:ea typeface="Times New Roman" panose="02020603050405020304" pitchFamily="18" charset="0"/>
              </a:rPr>
              <a:t>Sachverständigen</a:t>
            </a:r>
            <a:r>
              <a:rPr lang="de-DE" sz="1800" dirty="0">
                <a:effectLst/>
                <a:latin typeface="+mj-lt"/>
                <a:ea typeface="Times New Roman" panose="02020603050405020304" pitchFamily="18" charset="0"/>
              </a:rPr>
              <a:t> keinen Bewirtschaftungsmangel dar (</a:t>
            </a:r>
            <a:r>
              <a:rPr lang="de-DE" sz="1800" dirty="0" err="1">
                <a:effectLst/>
                <a:latin typeface="+mj-lt"/>
                <a:ea typeface="Times New Roman" panose="02020603050405020304" pitchFamily="18" charset="0"/>
              </a:rPr>
              <a:t>Anhörung</a:t>
            </a:r>
            <a:r>
              <a:rPr lang="de-DE" sz="1800" dirty="0">
                <a:effectLst/>
                <a:latin typeface="+mj-lt"/>
                <a:ea typeface="Times New Roman" panose="02020603050405020304" pitchFamily="18" charset="0"/>
              </a:rPr>
              <a:t> BI. 609). Es handelt sich bei dem Grillkamin nicht um eine ortsfeste Heizeinrichtung, die eine Ausstattung zu Wohnzwecken darstellt.“ </a:t>
            </a:r>
          </a:p>
        </p:txBody>
      </p:sp>
    </p:spTree>
    <p:extLst>
      <p:ext uri="{BB962C8B-B14F-4D97-AF65-F5344CB8AC3E}">
        <p14:creationId xmlns:p14="http://schemas.microsoft.com/office/powerpoint/2010/main" val="453157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BE83F-88FC-CADC-A0CF-3A9ED32215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9D70ED-3B19-EBFF-E369-B08690B700E2}"/>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A922CED9-91F0-0748-6719-585C97BC786A}"/>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b="1" dirty="0">
                <a:effectLst/>
                <a:latin typeface="+mj-lt"/>
                <a:ea typeface="Times New Roman" panose="02020603050405020304" pitchFamily="18" charset="0"/>
              </a:rPr>
              <a:t>„</a:t>
            </a:r>
            <a:r>
              <a:rPr lang="de-DE" sz="1800" b="1" dirty="0" err="1">
                <a:effectLst/>
                <a:latin typeface="+mj-lt"/>
                <a:ea typeface="Times New Roman" panose="02020603050405020304" pitchFamily="18" charset="0"/>
              </a:rPr>
              <a:t>dd</a:t>
            </a:r>
            <a:r>
              <a:rPr lang="de-DE" sz="1800" b="1" dirty="0">
                <a:effectLst/>
                <a:latin typeface="+mj-lt"/>
                <a:ea typeface="Times New Roman" panose="02020603050405020304" pitchFamily="18" charset="0"/>
              </a:rPr>
              <a:t>) Schriftform der </a:t>
            </a:r>
            <a:r>
              <a:rPr lang="de-DE" sz="1800" b="1" dirty="0" err="1">
                <a:effectLst/>
                <a:latin typeface="+mj-lt"/>
                <a:ea typeface="Times New Roman" panose="02020603050405020304" pitchFamily="18" charset="0"/>
              </a:rPr>
              <a:t>Kündigung</a:t>
            </a:r>
            <a:r>
              <a:rPr lang="de-DE" sz="1800" b="1" dirty="0">
                <a:effectLst/>
                <a:latin typeface="+mj-lt"/>
                <a:ea typeface="Times New Roman" panose="02020603050405020304" pitchFamily="18" charset="0"/>
              </a:rPr>
              <a:t>“ </a:t>
            </a:r>
            <a:endParaRPr lang="de-DE" sz="1800" dirty="0">
              <a:effectLst/>
              <a:latin typeface="+mj-lt"/>
              <a:ea typeface="Times New Roman" panose="02020603050405020304" pitchFamily="18" charset="0"/>
            </a:endParaRPr>
          </a:p>
          <a:p>
            <a:pPr marL="0" indent="0">
              <a:lnSpc>
                <a:spcPct val="150000"/>
              </a:lnSpc>
              <a:buNone/>
            </a:pPr>
            <a:r>
              <a:rPr lang="de-DE" sz="1800" dirty="0">
                <a:effectLst/>
                <a:latin typeface="+mj-lt"/>
                <a:ea typeface="Times New Roman" panose="02020603050405020304" pitchFamily="18" charset="0"/>
              </a:rPr>
              <a:t>„Die </a:t>
            </a:r>
            <a:r>
              <a:rPr lang="de-DE" sz="1800" dirty="0" err="1">
                <a:effectLst/>
                <a:latin typeface="+mj-lt"/>
                <a:ea typeface="Times New Roman" panose="02020603050405020304" pitchFamily="18" charset="0"/>
              </a:rPr>
              <a:t>Kündigung</a:t>
            </a:r>
            <a:r>
              <a:rPr lang="de-DE" sz="1800" dirty="0">
                <a:effectLst/>
                <a:latin typeface="+mj-lt"/>
                <a:ea typeface="Times New Roman" panose="02020603050405020304" pitchFamily="18" charset="0"/>
              </a:rPr>
              <a:t> des Kleingartenpachtvertrags bedarf der schriftlichen Form (§ 7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Die Schriftform ist Wirksamkeitsvoraussetzung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eine </a:t>
            </a:r>
            <a:r>
              <a:rPr lang="de-DE" sz="1800" dirty="0" err="1">
                <a:effectLst/>
                <a:latin typeface="+mj-lt"/>
                <a:ea typeface="Times New Roman" panose="02020603050405020304" pitchFamily="18" charset="0"/>
              </a:rPr>
              <a:t>Kündigung</a:t>
            </a:r>
            <a:r>
              <a:rPr lang="de-DE" sz="1800" dirty="0">
                <a:effectLst/>
                <a:latin typeface="+mj-lt"/>
                <a:ea typeface="Times New Roman" panose="02020603050405020304" pitchFamily="18" charset="0"/>
              </a:rPr>
              <a:t>. Das </a:t>
            </a:r>
            <a:r>
              <a:rPr lang="de-DE" sz="1800" dirty="0" err="1">
                <a:effectLst/>
                <a:latin typeface="+mj-lt"/>
                <a:ea typeface="Times New Roman" panose="02020603050405020304" pitchFamily="18" charset="0"/>
              </a:rPr>
              <a:t>Kündigungsschreiben</a:t>
            </a:r>
            <a:r>
              <a:rPr lang="de-DE" sz="1800" dirty="0">
                <a:effectLst/>
                <a:latin typeface="+mj-lt"/>
                <a:ea typeface="Times New Roman" panose="02020603050405020304" pitchFamily="18" charset="0"/>
              </a:rPr>
              <a:t> muss danach schriftlich abgefasst und vom Aussteller </a:t>
            </a:r>
            <a:r>
              <a:rPr lang="de-DE" sz="1800" dirty="0" err="1">
                <a:effectLst/>
                <a:latin typeface="+mj-lt"/>
                <a:ea typeface="Times New Roman" panose="02020603050405020304" pitchFamily="18" charset="0"/>
              </a:rPr>
              <a:t>eigenhändig</a:t>
            </a:r>
            <a:r>
              <a:rPr lang="de-DE" sz="1800" dirty="0">
                <a:effectLst/>
                <a:latin typeface="+mj-lt"/>
                <a:ea typeface="Times New Roman" panose="02020603050405020304" pitchFamily="18" charset="0"/>
              </a:rPr>
              <a:t> durch Namensunterschrift unterzeichnet sein (§§ 125, 126 BGB; </a:t>
            </a:r>
            <a:r>
              <a:rPr lang="de-DE" sz="1800" dirty="0" err="1">
                <a:effectLst/>
                <a:latin typeface="+mj-lt"/>
                <a:ea typeface="Times New Roman" panose="02020603050405020304" pitchFamily="18" charset="0"/>
              </a:rPr>
              <a:t>Mainczyk</a:t>
            </a:r>
            <a:r>
              <a:rPr lang="de-DE" sz="1800" dirty="0">
                <a:effectLst/>
                <a:latin typeface="+mj-lt"/>
                <a:ea typeface="Times New Roman" panose="02020603050405020304" pitchFamily="18" charset="0"/>
              </a:rPr>
              <a:t>/Nessler, Bundeskleingartengesetz, 12. Auflage 2019, § 7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a:t>
            </a:r>
            <a:r>
              <a:rPr lang="de-DE" sz="1800" dirty="0" err="1">
                <a:effectLst/>
                <a:latin typeface="+mj-lt"/>
                <a:ea typeface="Times New Roman" panose="02020603050405020304" pitchFamily="18" charset="0"/>
              </a:rPr>
              <a:t>Rn</a:t>
            </a:r>
            <a:r>
              <a:rPr lang="de-DE" sz="1800" dirty="0">
                <a:effectLst/>
                <a:latin typeface="+mj-lt"/>
                <a:ea typeface="Times New Roman" panose="02020603050405020304" pitchFamily="18" charset="0"/>
              </a:rPr>
              <a:t>. 1). Die </a:t>
            </a:r>
            <a:r>
              <a:rPr lang="de-DE" sz="1800" dirty="0" err="1">
                <a:effectLst/>
                <a:latin typeface="+mj-lt"/>
                <a:ea typeface="Times New Roman" panose="02020603050405020304" pitchFamily="18" charset="0"/>
              </a:rPr>
              <a:t>Kündigungen</a:t>
            </a:r>
            <a:r>
              <a:rPr lang="de-DE" sz="1800" dirty="0">
                <a:effectLst/>
                <a:latin typeface="+mj-lt"/>
                <a:ea typeface="Times New Roman" panose="02020603050405020304" pitchFamily="18" charset="0"/>
              </a:rPr>
              <a:t> vom 03.11.2016 (...), vom 26.06.2017 (...) und vom 16.12.2019 (...) tragen keine Unterschrift. Sie sind daher unwirksam.“ </a:t>
            </a:r>
          </a:p>
        </p:txBody>
      </p:sp>
    </p:spTree>
    <p:extLst>
      <p:ext uri="{BB962C8B-B14F-4D97-AF65-F5344CB8AC3E}">
        <p14:creationId xmlns:p14="http://schemas.microsoft.com/office/powerpoint/2010/main" val="3002300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35E02-32B0-66DC-6CEA-96FEE3B895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15CFB5-138C-EF20-DF54-18BE8138481D}"/>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404166DD-6458-5C9D-D4A4-0A8D0C1FC7AF}"/>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b="1" dirty="0">
                <a:effectLst/>
                <a:latin typeface="+mj-lt"/>
                <a:ea typeface="Times New Roman" panose="02020603050405020304" pitchFamily="18" charset="0"/>
              </a:rPr>
              <a:t>„</a:t>
            </a:r>
            <a:r>
              <a:rPr lang="de-DE" sz="1800" b="1" dirty="0" err="1">
                <a:effectLst/>
                <a:latin typeface="+mj-lt"/>
                <a:ea typeface="Times New Roman" panose="02020603050405020304" pitchFamily="18" charset="0"/>
              </a:rPr>
              <a:t>ee</a:t>
            </a:r>
            <a:r>
              <a:rPr lang="de-DE" sz="1800" b="1" dirty="0">
                <a:effectLst/>
                <a:latin typeface="+mj-lt"/>
                <a:ea typeface="Times New Roman" panose="02020603050405020304" pitchFamily="18" charset="0"/>
              </a:rPr>
              <a:t>) Verfristung“ </a:t>
            </a:r>
            <a:endParaRPr lang="de-DE" sz="1800" dirty="0">
              <a:effectLst/>
              <a:latin typeface="+mj-lt"/>
              <a:ea typeface="Times New Roman" panose="02020603050405020304" pitchFamily="18" charset="0"/>
            </a:endParaRPr>
          </a:p>
          <a:p>
            <a:pPr marL="0" indent="0">
              <a:lnSpc>
                <a:spcPct val="150000"/>
              </a:lnSpc>
              <a:buNone/>
            </a:pPr>
            <a:r>
              <a:rPr lang="de-DE" sz="1800" dirty="0">
                <a:effectLst/>
                <a:latin typeface="+mj-lt"/>
                <a:ea typeface="Times New Roman" panose="02020603050405020304" pitchFamily="18" charset="0"/>
              </a:rPr>
              <a:t>„Die außerordentliche fristlose </a:t>
            </a:r>
            <a:r>
              <a:rPr lang="de-DE" sz="1800" dirty="0" err="1">
                <a:effectLst/>
                <a:latin typeface="+mj-lt"/>
                <a:ea typeface="Times New Roman" panose="02020603050405020304" pitchFamily="18" charset="0"/>
              </a:rPr>
              <a:t>Kündigung</a:t>
            </a:r>
            <a:r>
              <a:rPr lang="de-DE" sz="1800" dirty="0">
                <a:effectLst/>
                <a:latin typeface="+mj-lt"/>
                <a:ea typeface="Times New Roman" panose="02020603050405020304" pitchFamily="18" charset="0"/>
              </a:rPr>
              <a:t> eines </a:t>
            </a:r>
            <a:r>
              <a:rPr lang="de-DE" sz="1800" dirty="0" err="1">
                <a:effectLst/>
                <a:latin typeface="+mj-lt"/>
                <a:ea typeface="Times New Roman" panose="02020603050405020304" pitchFamily="18" charset="0"/>
              </a:rPr>
              <a:t>Dauerschuldverhältnisses</a:t>
            </a:r>
            <a:r>
              <a:rPr lang="de-DE" sz="1800" dirty="0">
                <a:effectLst/>
                <a:latin typeface="+mj-lt"/>
                <a:ea typeface="Times New Roman" panose="02020603050405020304" pitchFamily="18" charset="0"/>
              </a:rPr>
              <a:t> aus wichtigem Grund muss innerhalb einer angemessenen Zeit seit Kenntnis von dem </a:t>
            </a:r>
            <a:r>
              <a:rPr lang="de-DE" sz="1800" dirty="0" err="1">
                <a:effectLst/>
                <a:latin typeface="+mj-lt"/>
                <a:ea typeface="Times New Roman" panose="02020603050405020304" pitchFamily="18" charset="0"/>
              </a:rPr>
              <a:t>Kündigungsgrund</a:t>
            </a:r>
            <a:r>
              <a:rPr lang="de-DE" sz="1800" dirty="0">
                <a:effectLst/>
                <a:latin typeface="+mj-lt"/>
                <a:ea typeface="Times New Roman" panose="02020603050405020304" pitchFamily="18" charset="0"/>
              </a:rPr>
              <a:t> </a:t>
            </a:r>
            <a:r>
              <a:rPr lang="de-DE" sz="1800" dirty="0" err="1">
                <a:effectLst/>
                <a:latin typeface="+mj-lt"/>
                <a:ea typeface="Times New Roman" panose="02020603050405020304" pitchFamily="18" charset="0"/>
              </a:rPr>
              <a:t>erklärt</a:t>
            </a:r>
            <a:r>
              <a:rPr lang="de-DE" sz="1800" dirty="0">
                <a:effectLst/>
                <a:latin typeface="+mj-lt"/>
                <a:ea typeface="Times New Roman" panose="02020603050405020304" pitchFamily="18" charset="0"/>
              </a:rPr>
              <a:t> werden. Das hat seinen Grund zum einen darin, dass der eine Teil in angemessener Zeit Klarheit </a:t>
            </a:r>
            <a:r>
              <a:rPr lang="de-DE" sz="1800" dirty="0" err="1">
                <a:effectLst/>
                <a:latin typeface="+mj-lt"/>
                <a:ea typeface="Times New Roman" panose="02020603050405020304" pitchFamily="18" charset="0"/>
              </a:rPr>
              <a:t>darüber</a:t>
            </a:r>
            <a:r>
              <a:rPr lang="de-DE" sz="1800" dirty="0">
                <a:effectLst/>
                <a:latin typeface="+mj-lt"/>
                <a:ea typeface="Times New Roman" panose="02020603050405020304" pitchFamily="18" charset="0"/>
              </a:rPr>
              <a:t> erhalten soll, ob von der </a:t>
            </a:r>
            <a:r>
              <a:rPr lang="de-DE" sz="1800" dirty="0" err="1">
                <a:effectLst/>
                <a:latin typeface="+mj-lt"/>
                <a:ea typeface="Times New Roman" panose="02020603050405020304" pitchFamily="18" charset="0"/>
              </a:rPr>
              <a:t>Kündigungsmöglichkeit</a:t>
            </a:r>
            <a:r>
              <a:rPr lang="de-DE" sz="1800" dirty="0">
                <a:effectLst/>
                <a:latin typeface="+mj-lt"/>
                <a:ea typeface="Times New Roman" panose="02020603050405020304" pitchFamily="18" charset="0"/>
              </a:rPr>
              <a:t> Gebrauch gemacht wird; zum anderen gibt der </a:t>
            </a:r>
            <a:r>
              <a:rPr lang="de-DE" sz="1800" dirty="0" err="1">
                <a:effectLst/>
                <a:latin typeface="+mj-lt"/>
                <a:ea typeface="Times New Roman" panose="02020603050405020304" pitchFamily="18" charset="0"/>
              </a:rPr>
              <a:t>Kündigungsberechtigte</a:t>
            </a:r>
            <a:r>
              <a:rPr lang="de-DE" sz="1800" dirty="0">
                <a:effectLst/>
                <a:latin typeface="+mj-lt"/>
                <a:ea typeface="Times New Roman" panose="02020603050405020304" pitchFamily="18" charset="0"/>
              </a:rPr>
              <a:t> mit dem </a:t>
            </a:r>
            <a:r>
              <a:rPr lang="de-DE" sz="1800" dirty="0" err="1">
                <a:effectLst/>
                <a:latin typeface="+mj-lt"/>
                <a:ea typeface="Times New Roman" panose="02020603050405020304" pitchFamily="18" charset="0"/>
              </a:rPr>
              <a:t>längeren</a:t>
            </a:r>
            <a:r>
              <a:rPr lang="de-DE" sz="1800" dirty="0">
                <a:effectLst/>
                <a:latin typeface="+mj-lt"/>
                <a:ea typeface="Times New Roman" panose="02020603050405020304" pitchFamily="18" charset="0"/>
              </a:rPr>
              <a:t> Abwarten zu erkennen, dass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ihn die Fortsetzung des </a:t>
            </a:r>
            <a:r>
              <a:rPr lang="de-DE" sz="1800" dirty="0" err="1">
                <a:effectLst/>
                <a:latin typeface="+mj-lt"/>
                <a:ea typeface="Times New Roman" panose="02020603050405020304" pitchFamily="18" charset="0"/>
              </a:rPr>
              <a:t>Vertragsverhältnisses</a:t>
            </a:r>
            <a:r>
              <a:rPr lang="de-DE" sz="1800" dirty="0">
                <a:effectLst/>
                <a:latin typeface="+mj-lt"/>
                <a:ea typeface="Times New Roman" panose="02020603050405020304" pitchFamily="18" charset="0"/>
              </a:rPr>
              <a:t> trotz des Vorliegens eines Grundes zur fristlosen </a:t>
            </a:r>
            <a:r>
              <a:rPr lang="de-DE" sz="1800" dirty="0" err="1">
                <a:effectLst/>
                <a:latin typeface="+mj-lt"/>
                <a:ea typeface="Times New Roman" panose="02020603050405020304" pitchFamily="18" charset="0"/>
              </a:rPr>
              <a:t>Kündigung</a:t>
            </a:r>
            <a:r>
              <a:rPr lang="de-DE" sz="1800" dirty="0">
                <a:effectLst/>
                <a:latin typeface="+mj-lt"/>
                <a:ea typeface="Times New Roman" panose="02020603050405020304" pitchFamily="18" charset="0"/>
              </a:rPr>
              <a:t> nicht unzumutbar ist.“ </a:t>
            </a:r>
          </a:p>
        </p:txBody>
      </p:sp>
    </p:spTree>
    <p:extLst>
      <p:ext uri="{BB962C8B-B14F-4D97-AF65-F5344CB8AC3E}">
        <p14:creationId xmlns:p14="http://schemas.microsoft.com/office/powerpoint/2010/main" val="201730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F32DD-23BE-6C09-A8EB-BED81963D2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BED656A-CDC6-F1E1-F087-55C7E63B7367}"/>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CD7DFC96-24D1-6750-C846-C1D802777F80}"/>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b="1" dirty="0">
                <a:effectLst/>
                <a:latin typeface="+mj-lt"/>
                <a:ea typeface="Times New Roman" panose="02020603050405020304" pitchFamily="18" charset="0"/>
              </a:rPr>
              <a:t>Orientierungssatz </a:t>
            </a:r>
            <a:endParaRPr lang="de-DE" sz="1800" dirty="0">
              <a:effectLst/>
              <a:latin typeface="+mj-lt"/>
              <a:ea typeface="Times New Roman" panose="02020603050405020304" pitchFamily="18" charset="0"/>
            </a:endParaRPr>
          </a:p>
          <a:p>
            <a:pPr marL="0" indent="0">
              <a:lnSpc>
                <a:spcPct val="150000"/>
              </a:lnSpc>
              <a:buNone/>
            </a:pPr>
            <a:r>
              <a:rPr lang="de-DE" sz="1800" dirty="0">
                <a:effectLst/>
                <a:latin typeface="+mj-lt"/>
                <a:ea typeface="Times New Roman" panose="02020603050405020304" pitchFamily="18" charset="0"/>
              </a:rPr>
              <a:t>„3. Eine </a:t>
            </a:r>
            <a:r>
              <a:rPr lang="de-DE" sz="1800" dirty="0" err="1">
                <a:effectLst/>
                <a:latin typeface="+mj-lt"/>
                <a:ea typeface="Times New Roman" panose="02020603050405020304" pitchFamily="18" charset="0"/>
              </a:rPr>
              <a:t>Kündigung</a:t>
            </a:r>
            <a:r>
              <a:rPr lang="de-DE" sz="1800" dirty="0">
                <a:effectLst/>
                <a:latin typeface="+mj-lt"/>
                <a:ea typeface="Times New Roman" panose="02020603050405020304" pitchFamily="18" charset="0"/>
              </a:rPr>
              <a:t> nach § 8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muss alsbald nach dem pflichtwidrigen Verhalten </a:t>
            </a:r>
            <a:r>
              <a:rPr lang="de-DE" sz="1800" dirty="0" err="1">
                <a:effectLst/>
                <a:latin typeface="+mj-lt"/>
                <a:ea typeface="Times New Roman" panose="02020603050405020304" pitchFamily="18" charset="0"/>
              </a:rPr>
              <a:t>ausgeübt</a:t>
            </a:r>
            <a:r>
              <a:rPr lang="de-DE" sz="1800" dirty="0">
                <a:effectLst/>
                <a:latin typeface="+mj-lt"/>
                <a:ea typeface="Times New Roman" panose="02020603050405020304" pitchFamily="18" charset="0"/>
              </a:rPr>
              <a:t> werden, wobei der BGH (...) in dem vergleichbaren Fall eines </a:t>
            </a:r>
            <a:r>
              <a:rPr lang="de-DE" sz="1800" dirty="0" err="1">
                <a:effectLst/>
                <a:latin typeface="+mj-lt"/>
                <a:ea typeface="Times New Roman" panose="02020603050405020304" pitchFamily="18" charset="0"/>
              </a:rPr>
              <a:t>Landpachtverhältnisses</a:t>
            </a:r>
            <a:r>
              <a:rPr lang="de-DE" sz="1800" dirty="0">
                <a:effectLst/>
                <a:latin typeface="+mj-lt"/>
                <a:ea typeface="Times New Roman" panose="02020603050405020304" pitchFamily="18" charset="0"/>
              </a:rPr>
              <a:t> eine Frist von drei Monaten als angemessen erachtete. </a:t>
            </a:r>
          </a:p>
          <a:p>
            <a:pPr marL="0" indent="0">
              <a:lnSpc>
                <a:spcPct val="150000"/>
              </a:lnSpc>
              <a:buNone/>
            </a:pPr>
            <a:r>
              <a:rPr lang="de-DE" sz="1800" dirty="0">
                <a:effectLst/>
                <a:latin typeface="+mj-lt"/>
                <a:ea typeface="Times New Roman" panose="02020603050405020304" pitchFamily="18" charset="0"/>
              </a:rPr>
              <a:t> 4. Der Kleingartencharakter einer Anlage besteht in der Regel, wenn die Nutzbepflanzung ein Drittel der </a:t>
            </a:r>
            <a:r>
              <a:rPr lang="de-DE" sz="1800" dirty="0" err="1">
                <a:effectLst/>
                <a:latin typeface="+mj-lt"/>
                <a:ea typeface="Times New Roman" panose="02020603050405020304" pitchFamily="18" charset="0"/>
              </a:rPr>
              <a:t>Flächen</a:t>
            </a:r>
            <a:r>
              <a:rPr lang="de-DE" sz="1800" dirty="0">
                <a:effectLst/>
                <a:latin typeface="+mj-lt"/>
                <a:ea typeface="Times New Roman" panose="02020603050405020304" pitchFamily="18" charset="0"/>
              </a:rPr>
              <a:t> in Anspruch nimmt, wobei bei der Bestimmung des relevanten Gartenbauanteils auf die Gesamtheit der </a:t>
            </a:r>
            <a:r>
              <a:rPr lang="de-DE" sz="1800" dirty="0" err="1">
                <a:effectLst/>
                <a:latin typeface="+mj-lt"/>
                <a:ea typeface="Times New Roman" panose="02020603050405020304" pitchFamily="18" charset="0"/>
              </a:rPr>
              <a:t>überlassenen</a:t>
            </a:r>
            <a:r>
              <a:rPr lang="de-DE" sz="1800" dirty="0">
                <a:effectLst/>
                <a:latin typeface="+mj-lt"/>
                <a:ea typeface="Times New Roman" panose="02020603050405020304" pitchFamily="18" charset="0"/>
              </a:rPr>
              <a:t> Parzellen ohne Einbeziehung der </a:t>
            </a:r>
            <a:r>
              <a:rPr lang="de-DE" sz="1800" dirty="0" err="1">
                <a:effectLst/>
                <a:latin typeface="+mj-lt"/>
                <a:ea typeface="Times New Roman" panose="02020603050405020304" pitchFamily="18" charset="0"/>
              </a:rPr>
              <a:t>Gemeinschaftsflächen</a:t>
            </a:r>
            <a:r>
              <a:rPr lang="de-DE" sz="1800" dirty="0">
                <a:effectLst/>
                <a:latin typeface="+mj-lt"/>
                <a:ea typeface="Times New Roman" panose="02020603050405020304" pitchFamily="18" charset="0"/>
              </a:rPr>
              <a:t> abzustellen ist.“ </a:t>
            </a:r>
          </a:p>
        </p:txBody>
      </p:sp>
    </p:spTree>
    <p:extLst>
      <p:ext uri="{BB962C8B-B14F-4D97-AF65-F5344CB8AC3E}">
        <p14:creationId xmlns:p14="http://schemas.microsoft.com/office/powerpoint/2010/main" val="2269467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8274-861D-8D68-1C06-807630010D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A2B6A8-5896-56F8-0587-BCAE64B16BA2}"/>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D17F7EE7-2532-CDF4-6F93-2ECB56815CBC}"/>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dirty="0">
                <a:effectLst/>
                <a:latin typeface="+mj-lt"/>
                <a:ea typeface="Times New Roman" panose="02020603050405020304" pitchFamily="18" charset="0"/>
              </a:rPr>
              <a:t>„Der BGH hat in dem vergleichbaren Fall des </a:t>
            </a:r>
            <a:r>
              <a:rPr lang="de-DE" sz="1800" dirty="0" err="1">
                <a:effectLst/>
                <a:latin typeface="+mj-lt"/>
                <a:ea typeface="Times New Roman" panose="02020603050405020304" pitchFamily="18" charset="0"/>
              </a:rPr>
              <a:t>Landpachtverhältnisses</a:t>
            </a:r>
            <a:r>
              <a:rPr lang="de-DE" sz="1800" dirty="0">
                <a:effectLst/>
                <a:latin typeface="+mj-lt"/>
                <a:ea typeface="Times New Roman" panose="02020603050405020304" pitchFamily="18" charset="0"/>
              </a:rPr>
              <a:t> eine Frist von drei Monaten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angemessen erachtet, wobei sich die Frist unter </a:t>
            </a:r>
            <a:r>
              <a:rPr lang="de-DE" sz="1800" dirty="0" err="1">
                <a:effectLst/>
                <a:latin typeface="+mj-lt"/>
                <a:ea typeface="Times New Roman" panose="02020603050405020304" pitchFamily="18" charset="0"/>
              </a:rPr>
              <a:t>Berücksichtigung</a:t>
            </a:r>
            <a:r>
              <a:rPr lang="de-DE" sz="1800" dirty="0">
                <a:effectLst/>
                <a:latin typeface="+mj-lt"/>
                <a:ea typeface="Times New Roman" panose="02020603050405020304" pitchFamily="18" charset="0"/>
              </a:rPr>
              <a:t> ihres Zwecks, der Bedeutung des </a:t>
            </a:r>
            <a:r>
              <a:rPr lang="de-DE" sz="1800" dirty="0" err="1">
                <a:effectLst/>
                <a:latin typeface="+mj-lt"/>
                <a:ea typeface="Times New Roman" panose="02020603050405020304" pitchFamily="18" charset="0"/>
              </a:rPr>
              <a:t>Kündigungsgrundes</a:t>
            </a:r>
            <a:r>
              <a:rPr lang="de-DE" sz="1800" dirty="0">
                <a:effectLst/>
                <a:latin typeface="+mj-lt"/>
                <a:ea typeface="Times New Roman" panose="02020603050405020304" pitchFamily="18" charset="0"/>
              </a:rPr>
              <a:t>, der Auswirkungen </a:t>
            </a:r>
            <a:r>
              <a:rPr lang="de-DE" sz="1800" dirty="0" err="1">
                <a:effectLst/>
                <a:latin typeface="+mj-lt"/>
                <a:ea typeface="Times New Roman" panose="02020603050405020304" pitchFamily="18" charset="0"/>
              </a:rPr>
              <a:t>für</a:t>
            </a:r>
            <a:r>
              <a:rPr lang="de-DE" sz="1800" dirty="0">
                <a:effectLst/>
                <a:latin typeface="+mj-lt"/>
                <a:ea typeface="Times New Roman" panose="02020603050405020304" pitchFamily="18" charset="0"/>
              </a:rPr>
              <a:t> die Beteiligten und des Umfangs der erforderlichen Ermittlungen bestimmt (...).“ </a:t>
            </a:r>
          </a:p>
          <a:p>
            <a:pPr marL="0" indent="0">
              <a:lnSpc>
                <a:spcPct val="150000"/>
              </a:lnSpc>
              <a:buNone/>
            </a:pPr>
            <a:r>
              <a:rPr lang="de-DE" sz="1800" dirty="0">
                <a:effectLst/>
                <a:latin typeface="+mj-lt"/>
                <a:ea typeface="Times New Roman" panose="02020603050405020304" pitchFamily="18" charset="0"/>
              </a:rPr>
              <a:t>„Damit sind die auf § 8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bzw. auf §§ 10 Abs. 1 Nr. 1, 8 Nr. 2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a:t>
            </a:r>
            <a:r>
              <a:rPr lang="de-DE" sz="1800" dirty="0" err="1">
                <a:effectLst/>
                <a:latin typeface="+mj-lt"/>
                <a:ea typeface="Times New Roman" panose="02020603050405020304" pitchFamily="18" charset="0"/>
              </a:rPr>
              <a:t>gestützten</a:t>
            </a:r>
            <a:r>
              <a:rPr lang="de-DE" sz="1800" dirty="0">
                <a:effectLst/>
                <a:latin typeface="+mj-lt"/>
                <a:ea typeface="Times New Roman" panose="02020603050405020304" pitchFamily="18" charset="0"/>
              </a:rPr>
              <a:t> </a:t>
            </a:r>
            <a:r>
              <a:rPr lang="de-DE" sz="1800" dirty="0" err="1">
                <a:effectLst/>
                <a:latin typeface="+mj-lt"/>
                <a:ea typeface="Times New Roman" panose="02020603050405020304" pitchFamily="18" charset="0"/>
              </a:rPr>
              <a:t>Kündigungen</a:t>
            </a:r>
            <a:r>
              <a:rPr lang="de-DE" sz="1800" dirty="0">
                <a:effectLst/>
                <a:latin typeface="+mj-lt"/>
                <a:ea typeface="Times New Roman" panose="02020603050405020304" pitchFamily="18" charset="0"/>
              </a:rPr>
              <a:t> verfristet, soweit sie auf </a:t>
            </a:r>
            <a:r>
              <a:rPr lang="de-DE" sz="1800" dirty="0" err="1">
                <a:effectLst/>
                <a:latin typeface="+mj-lt"/>
                <a:ea typeface="Times New Roman" panose="02020603050405020304" pitchFamily="18" charset="0"/>
              </a:rPr>
              <a:t>länger</a:t>
            </a:r>
            <a:r>
              <a:rPr lang="de-DE" sz="1800" dirty="0">
                <a:effectLst/>
                <a:latin typeface="+mj-lt"/>
                <a:ea typeface="Times New Roman" panose="02020603050405020304" pitchFamily="18" charset="0"/>
              </a:rPr>
              <a:t> als drei Monate </a:t>
            </a:r>
            <a:r>
              <a:rPr lang="de-DE" sz="1800" dirty="0" err="1">
                <a:effectLst/>
                <a:latin typeface="+mj-lt"/>
                <a:ea typeface="Times New Roman" panose="02020603050405020304" pitchFamily="18" charset="0"/>
              </a:rPr>
              <a:t>zurückliegenden</a:t>
            </a:r>
            <a:r>
              <a:rPr lang="de-DE" sz="1800" dirty="0">
                <a:effectLst/>
                <a:latin typeface="+mj-lt"/>
                <a:ea typeface="Times New Roman" panose="02020603050405020304" pitchFamily="18" charset="0"/>
              </a:rPr>
              <a:t>, dem Beklagten oder den </a:t>
            </a:r>
            <a:r>
              <a:rPr lang="de-DE" sz="1800" dirty="0" err="1">
                <a:effectLst/>
                <a:latin typeface="+mj-lt"/>
                <a:ea typeface="Times New Roman" panose="02020603050405020304" pitchFamily="18" charset="0"/>
              </a:rPr>
              <a:t>übrigen</a:t>
            </a:r>
            <a:r>
              <a:rPr lang="de-DE" sz="1800" dirty="0">
                <a:effectLst/>
                <a:latin typeface="+mj-lt"/>
                <a:ea typeface="Times New Roman" panose="02020603050405020304" pitchFamily="18" charset="0"/>
              </a:rPr>
              <a:t> beiden </a:t>
            </a:r>
            <a:r>
              <a:rPr lang="de-DE" sz="1800" dirty="0" err="1">
                <a:effectLst/>
                <a:latin typeface="+mj-lt"/>
                <a:ea typeface="Times New Roman" panose="02020603050405020304" pitchFamily="18" charset="0"/>
              </a:rPr>
              <a:t>Eigentümern</a:t>
            </a:r>
            <a:r>
              <a:rPr lang="de-DE" sz="1800" dirty="0">
                <a:effectLst/>
                <a:latin typeface="+mj-lt"/>
                <a:ea typeface="Times New Roman" panose="02020603050405020304" pitchFamily="18" charset="0"/>
              </a:rPr>
              <a:t> bekannten </a:t>
            </a:r>
            <a:r>
              <a:rPr lang="de-DE" sz="1800" dirty="0" err="1">
                <a:effectLst/>
                <a:latin typeface="+mj-lt"/>
                <a:ea typeface="Times New Roman" panose="02020603050405020304" pitchFamily="18" charset="0"/>
              </a:rPr>
              <a:t>Umständen</a:t>
            </a:r>
            <a:r>
              <a:rPr lang="de-DE" sz="1800" dirty="0">
                <a:effectLst/>
                <a:latin typeface="+mj-lt"/>
                <a:ea typeface="Times New Roman" panose="02020603050405020304" pitchFamily="18" charset="0"/>
              </a:rPr>
              <a:t> beruhen.“ </a:t>
            </a:r>
          </a:p>
        </p:txBody>
      </p:sp>
    </p:spTree>
    <p:extLst>
      <p:ext uri="{BB962C8B-B14F-4D97-AF65-F5344CB8AC3E}">
        <p14:creationId xmlns:p14="http://schemas.microsoft.com/office/powerpoint/2010/main" val="2198240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78417-AA3D-042B-F16B-A80EF87261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5F8F35-DB19-C94D-40C9-29108303ACC7}"/>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36F96B82-DD08-919D-94C4-D29FC3654268}"/>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dirty="0">
                <a:effectLst/>
                <a:latin typeface="+mj-lt"/>
                <a:ea typeface="Aptos" panose="020B0004020202020204" pitchFamily="34" charset="0"/>
              </a:rPr>
              <a:t>„Nach Ansicht des Senats ist auf die Gesamtheit der </a:t>
            </a:r>
            <a:r>
              <a:rPr lang="de-DE" sz="1800" dirty="0" err="1">
                <a:effectLst/>
                <a:latin typeface="+mj-lt"/>
                <a:ea typeface="Aptos" panose="020B0004020202020204" pitchFamily="34" charset="0"/>
              </a:rPr>
              <a:t>überlassenen</a:t>
            </a:r>
            <a:r>
              <a:rPr lang="de-DE" sz="1800" dirty="0">
                <a:effectLst/>
                <a:latin typeface="+mj-lt"/>
                <a:ea typeface="Aptos" panose="020B0004020202020204" pitchFamily="34" charset="0"/>
              </a:rPr>
              <a:t> Parzellen ohne Einbeziehung der </a:t>
            </a:r>
            <a:r>
              <a:rPr lang="de-DE" sz="1800" dirty="0" err="1">
                <a:effectLst/>
                <a:latin typeface="+mj-lt"/>
                <a:ea typeface="Aptos" panose="020B0004020202020204" pitchFamily="34" charset="0"/>
              </a:rPr>
              <a:t>Gemeinschaftsflächen</a:t>
            </a:r>
            <a:r>
              <a:rPr lang="de-DE" sz="1800" dirty="0">
                <a:effectLst/>
                <a:latin typeface="+mj-lt"/>
                <a:ea typeface="Aptos" panose="020B0004020202020204" pitchFamily="34" charset="0"/>
              </a:rPr>
              <a:t> abzustellen. Denn die Zusammenfassung der </a:t>
            </a:r>
            <a:r>
              <a:rPr lang="de-DE" sz="1800" dirty="0" err="1">
                <a:effectLst/>
                <a:latin typeface="+mj-lt"/>
                <a:ea typeface="Aptos" panose="020B0004020202020204" pitchFamily="34" charset="0"/>
              </a:rPr>
              <a:t>Gärten</a:t>
            </a:r>
            <a:r>
              <a:rPr lang="de-DE" sz="1800" dirty="0">
                <a:effectLst/>
                <a:latin typeface="+mj-lt"/>
                <a:ea typeface="Aptos" panose="020B0004020202020204" pitchFamily="34" charset="0"/>
              </a:rPr>
              <a:t> mit gemeinschaftlichen Einrichtungen wie Wegen, </a:t>
            </a:r>
            <a:r>
              <a:rPr lang="de-DE" sz="1800" dirty="0" err="1">
                <a:effectLst/>
                <a:latin typeface="+mj-lt"/>
                <a:ea typeface="Aptos" panose="020B0004020202020204" pitchFamily="34" charset="0"/>
              </a:rPr>
              <a:t>Spielflächen</a:t>
            </a:r>
            <a:r>
              <a:rPr lang="de-DE" sz="1800" dirty="0">
                <a:effectLst/>
                <a:latin typeface="+mj-lt"/>
                <a:ea typeface="Aptos" panose="020B0004020202020204" pitchFamily="34" charset="0"/>
              </a:rPr>
              <a:t>, </a:t>
            </a:r>
            <a:r>
              <a:rPr lang="de-DE" sz="1800" dirty="0" err="1">
                <a:effectLst/>
                <a:latin typeface="+mj-lt"/>
                <a:ea typeface="Aptos" panose="020B0004020202020204" pitchFamily="34" charset="0"/>
              </a:rPr>
              <a:t>Vereinshäusern</a:t>
            </a:r>
            <a:r>
              <a:rPr lang="de-DE" sz="1800" dirty="0">
                <a:effectLst/>
                <a:latin typeface="+mj-lt"/>
                <a:ea typeface="Aptos" panose="020B0004020202020204" pitchFamily="34" charset="0"/>
              </a:rPr>
              <a:t> und Einfriedungen ist per definitionem Teil der </a:t>
            </a:r>
            <a:r>
              <a:rPr lang="de-DE" sz="1800" dirty="0" err="1">
                <a:effectLst/>
                <a:latin typeface="+mj-lt"/>
                <a:ea typeface="Aptos" panose="020B0004020202020204" pitchFamily="34" charset="0"/>
              </a:rPr>
              <a:t>Prägung</a:t>
            </a:r>
            <a:r>
              <a:rPr lang="de-DE" sz="1800" dirty="0">
                <a:effectLst/>
                <a:latin typeface="+mj-lt"/>
                <a:ea typeface="Aptos" panose="020B0004020202020204" pitchFamily="34" charset="0"/>
              </a:rPr>
              <a:t> als Kleingarten (§ 1 Abs. 1 Nr. 2 </a:t>
            </a:r>
            <a:r>
              <a:rPr lang="de-DE" sz="1800" dirty="0" err="1">
                <a:effectLst/>
                <a:latin typeface="+mj-lt"/>
                <a:ea typeface="Aptos" panose="020B0004020202020204" pitchFamily="34" charset="0"/>
              </a:rPr>
              <a:t>BKleingG</a:t>
            </a:r>
            <a:r>
              <a:rPr lang="de-DE" sz="1800" dirty="0">
                <a:effectLst/>
                <a:latin typeface="+mj-lt"/>
                <a:ea typeface="Aptos" panose="020B0004020202020204" pitchFamily="34" charset="0"/>
              </a:rPr>
              <a:t>). Weiter kann der Anbau von Gartenbauerzeugnissen </a:t>
            </a:r>
            <a:r>
              <a:rPr lang="de-DE" sz="1800" dirty="0" err="1">
                <a:effectLst/>
                <a:latin typeface="+mj-lt"/>
                <a:ea typeface="Aptos" panose="020B0004020202020204" pitchFamily="34" charset="0"/>
              </a:rPr>
              <a:t>für</a:t>
            </a:r>
            <a:r>
              <a:rPr lang="de-DE" sz="1800" dirty="0">
                <a:effectLst/>
                <a:latin typeface="+mj-lt"/>
                <a:ea typeface="Aptos" panose="020B0004020202020204" pitchFamily="34" charset="0"/>
              </a:rPr>
              <a:t> den Eigenbedarf nur auf den einzelnen Parzellen erfolgen und nicht auf den </a:t>
            </a:r>
            <a:r>
              <a:rPr lang="de-DE" sz="1800" dirty="0" err="1">
                <a:effectLst/>
                <a:latin typeface="+mj-lt"/>
                <a:ea typeface="Aptos" panose="020B0004020202020204" pitchFamily="34" charset="0"/>
              </a:rPr>
              <a:t>Gemeinschaftsflächen</a:t>
            </a:r>
            <a:r>
              <a:rPr lang="de-DE" sz="1800" dirty="0">
                <a:effectLst/>
                <a:latin typeface="+mj-lt"/>
                <a:ea typeface="Aptos" panose="020B0004020202020204" pitchFamily="34" charset="0"/>
              </a:rPr>
              <a:t> der Kleingartenanlage. Es ist rechtlich auch nicht ohne weiteres umsetzbar, einen </a:t>
            </a:r>
            <a:r>
              <a:rPr lang="de-DE" sz="1800" dirty="0" err="1">
                <a:effectLst/>
                <a:latin typeface="+mj-lt"/>
                <a:ea typeface="Aptos" panose="020B0004020202020204" pitchFamily="34" charset="0"/>
              </a:rPr>
              <a:t>Kleingärtner</a:t>
            </a:r>
            <a:r>
              <a:rPr lang="de-DE" sz="1800" dirty="0">
                <a:effectLst/>
                <a:latin typeface="+mj-lt"/>
                <a:ea typeface="Aptos" panose="020B0004020202020204" pitchFamily="34" charset="0"/>
              </a:rPr>
              <a:t> pachtvertraglich zu verpflichten, den Umfang des Anbaus von Gartenbauerzeugnissen </a:t>
            </a:r>
            <a:r>
              <a:rPr lang="de-DE" sz="1800" dirty="0" err="1">
                <a:effectLst/>
                <a:latin typeface="+mj-lt"/>
                <a:ea typeface="Aptos" panose="020B0004020202020204" pitchFamily="34" charset="0"/>
              </a:rPr>
              <a:t>für</a:t>
            </a:r>
            <a:r>
              <a:rPr lang="de-DE" sz="1800" dirty="0">
                <a:effectLst/>
                <a:latin typeface="+mj-lt"/>
                <a:ea typeface="Aptos" panose="020B0004020202020204" pitchFamily="34" charset="0"/>
              </a:rPr>
              <a:t> den Eigenbedarf auf seiner Parzelle jeweils an die </a:t>
            </a:r>
            <a:r>
              <a:rPr lang="de-DE" sz="1800" dirty="0" err="1">
                <a:effectLst/>
                <a:latin typeface="+mj-lt"/>
                <a:ea typeface="Aptos" panose="020B0004020202020204" pitchFamily="34" charset="0"/>
              </a:rPr>
              <a:t>geänderte</a:t>
            </a:r>
            <a:r>
              <a:rPr lang="de-DE" sz="1800" dirty="0">
                <a:effectLst/>
                <a:latin typeface="+mj-lt"/>
                <a:ea typeface="Aptos" panose="020B0004020202020204" pitchFamily="34" charset="0"/>
              </a:rPr>
              <a:t> Situation in der gesamten Kleingartenanlage anzupassen (</a:t>
            </a:r>
            <a:r>
              <a:rPr lang="de-DE" sz="1800" dirty="0" err="1">
                <a:effectLst/>
                <a:latin typeface="+mj-lt"/>
                <a:ea typeface="Aptos" panose="020B0004020202020204" pitchFamily="34" charset="0"/>
              </a:rPr>
              <a:t>Mainczyk</a:t>
            </a:r>
            <a:r>
              <a:rPr lang="de-DE" sz="1800" dirty="0">
                <a:effectLst/>
                <a:latin typeface="+mj-lt"/>
                <a:ea typeface="Aptos" panose="020B0004020202020204" pitchFamily="34" charset="0"/>
              </a:rPr>
              <a:t>/ Nessler, Bundeskleingartengesetz, 12. Auflage 2019, § 1 </a:t>
            </a:r>
            <a:r>
              <a:rPr lang="de-DE" sz="1800" dirty="0" err="1">
                <a:effectLst/>
                <a:latin typeface="+mj-lt"/>
                <a:ea typeface="Aptos" panose="020B0004020202020204" pitchFamily="34" charset="0"/>
              </a:rPr>
              <a:t>BKleingG</a:t>
            </a:r>
            <a:r>
              <a:rPr lang="de-DE" sz="1800" dirty="0">
                <a:effectLst/>
                <a:latin typeface="+mj-lt"/>
                <a:ea typeface="Aptos" panose="020B0004020202020204" pitchFamily="34" charset="0"/>
              </a:rPr>
              <a:t> </a:t>
            </a:r>
            <a:r>
              <a:rPr lang="de-DE" sz="1800" dirty="0" err="1">
                <a:effectLst/>
                <a:latin typeface="+mj-lt"/>
                <a:ea typeface="Aptos" panose="020B0004020202020204" pitchFamily="34" charset="0"/>
              </a:rPr>
              <a:t>Rn</a:t>
            </a:r>
            <a:r>
              <a:rPr lang="de-DE" sz="1800" dirty="0">
                <a:effectLst/>
                <a:latin typeface="+mj-lt"/>
                <a:ea typeface="Aptos" panose="020B0004020202020204" pitchFamily="34" charset="0"/>
              </a:rPr>
              <a:t>. 13).“</a:t>
            </a:r>
            <a:r>
              <a:rPr lang="de-DE" sz="1200" dirty="0">
                <a:effectLst/>
                <a:latin typeface="+mj-lt"/>
              </a:rPr>
              <a:t> </a:t>
            </a:r>
            <a:endParaRPr lang="de-DE" sz="1800" dirty="0">
              <a:effectLst/>
              <a:latin typeface="+mj-lt"/>
              <a:ea typeface="Times New Roman" panose="02020603050405020304" pitchFamily="18" charset="0"/>
            </a:endParaRPr>
          </a:p>
        </p:txBody>
      </p:sp>
    </p:spTree>
    <p:extLst>
      <p:ext uri="{BB962C8B-B14F-4D97-AF65-F5344CB8AC3E}">
        <p14:creationId xmlns:p14="http://schemas.microsoft.com/office/powerpoint/2010/main" val="4157178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AE338-FEDB-9FF3-0A61-AB3E2A567C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28B2B1-AD64-F5D1-977F-C5CC3417D4F7}"/>
              </a:ext>
            </a:extLst>
          </p:cNvPr>
          <p:cNvSpPr>
            <a:spLocks noGrp="1"/>
          </p:cNvSpPr>
          <p:nvPr>
            <p:ph type="title"/>
          </p:nvPr>
        </p:nvSpPr>
        <p:spPr>
          <a:xfrm>
            <a:off x="332508" y="108816"/>
            <a:ext cx="11705995" cy="985693"/>
          </a:xfrm>
        </p:spPr>
        <p:txBody>
          <a:bodyPr>
            <a:noAutofit/>
          </a:bodyPr>
          <a:lstStyle/>
          <a:p>
            <a:pPr>
              <a:lnSpc>
                <a:spcPct val="100000"/>
              </a:lnSpc>
            </a:pPr>
            <a:r>
              <a:rPr lang="de-DE" sz="3200" dirty="0"/>
              <a:t>Aktuelle Rechtsprechung</a:t>
            </a:r>
            <a:br>
              <a:rPr lang="de-DE" sz="3200" dirty="0"/>
            </a:br>
            <a:r>
              <a:rPr lang="de-DE" sz="2400" dirty="0"/>
              <a:t>Urteil OLG München, 19.08.2021, Az. 32 U 3372/17</a:t>
            </a:r>
            <a:endParaRPr lang="de-DE" sz="4800" dirty="0"/>
          </a:p>
        </p:txBody>
      </p:sp>
      <p:sp>
        <p:nvSpPr>
          <p:cNvPr id="3" name="Inhaltsplatzhalter 2">
            <a:extLst>
              <a:ext uri="{FF2B5EF4-FFF2-40B4-BE49-F238E27FC236}">
                <a16:creationId xmlns:a16="http://schemas.microsoft.com/office/drawing/2014/main" id="{7AA31875-F4E1-F8DD-33A6-F49064010DCE}"/>
              </a:ext>
            </a:extLst>
          </p:cNvPr>
          <p:cNvSpPr>
            <a:spLocks noGrp="1"/>
          </p:cNvSpPr>
          <p:nvPr>
            <p:ph idx="1"/>
          </p:nvPr>
        </p:nvSpPr>
        <p:spPr>
          <a:xfrm>
            <a:off x="332509" y="1335375"/>
            <a:ext cx="11199689" cy="3940516"/>
          </a:xfrm>
        </p:spPr>
        <p:txBody>
          <a:bodyPr>
            <a:normAutofit/>
          </a:bodyPr>
          <a:lstStyle/>
          <a:p>
            <a:pPr marL="0" indent="0">
              <a:lnSpc>
                <a:spcPct val="150000"/>
              </a:lnSpc>
              <a:buNone/>
            </a:pPr>
            <a:r>
              <a:rPr lang="de-DE" sz="1800" b="1" dirty="0">
                <a:effectLst/>
                <a:latin typeface="+mj-lt"/>
                <a:ea typeface="Times New Roman" panose="02020603050405020304" pitchFamily="18" charset="0"/>
              </a:rPr>
              <a:t>Orientierungssatz </a:t>
            </a:r>
            <a:endParaRPr lang="de-DE" sz="1800" dirty="0">
              <a:effectLst/>
              <a:latin typeface="+mj-lt"/>
              <a:ea typeface="Times New Roman" panose="02020603050405020304" pitchFamily="18" charset="0"/>
            </a:endParaRPr>
          </a:p>
          <a:p>
            <a:pPr marL="0" indent="0">
              <a:lnSpc>
                <a:spcPct val="150000"/>
              </a:lnSpc>
              <a:buNone/>
            </a:pPr>
            <a:r>
              <a:rPr lang="de-DE" sz="1800" dirty="0">
                <a:effectLst/>
                <a:latin typeface="+mj-lt"/>
                <a:ea typeface="Times New Roman" panose="02020603050405020304" pitchFamily="18" charset="0"/>
              </a:rPr>
              <a:t>„1. Das ordentliche </a:t>
            </a:r>
            <a:r>
              <a:rPr lang="de-DE" sz="1800" dirty="0" err="1">
                <a:effectLst/>
                <a:latin typeface="+mj-lt"/>
                <a:ea typeface="Times New Roman" panose="02020603050405020304" pitchFamily="18" charset="0"/>
              </a:rPr>
              <a:t>Kündigungsrecht</a:t>
            </a:r>
            <a:r>
              <a:rPr lang="de-DE" sz="1800" dirty="0">
                <a:effectLst/>
                <a:latin typeface="+mj-lt"/>
                <a:ea typeface="Times New Roman" panose="02020603050405020304" pitchFamily="18" charset="0"/>
              </a:rPr>
              <a:t> nach § 9 Abs. 1 Nr. 1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setzt eine in Textform abgegebene Abmahnung des </a:t>
            </a:r>
            <a:r>
              <a:rPr lang="de-DE" sz="1800" dirty="0" err="1">
                <a:effectLst/>
                <a:latin typeface="+mj-lt"/>
                <a:ea typeface="Times New Roman" panose="02020603050405020304" pitchFamily="18" charset="0"/>
              </a:rPr>
              <a:t>Verpächters</a:t>
            </a:r>
            <a:r>
              <a:rPr lang="de-DE" sz="1800" dirty="0">
                <a:effectLst/>
                <a:latin typeface="+mj-lt"/>
                <a:ea typeface="Times New Roman" panose="02020603050405020304" pitchFamily="18" charset="0"/>
              </a:rPr>
              <a:t> voraus, in der die </a:t>
            </a:r>
            <a:r>
              <a:rPr lang="de-DE" sz="1800" dirty="0" err="1">
                <a:effectLst/>
                <a:latin typeface="+mj-lt"/>
                <a:ea typeface="Times New Roman" panose="02020603050405020304" pitchFamily="18" charset="0"/>
              </a:rPr>
              <a:t>Verstöße</a:t>
            </a:r>
            <a:r>
              <a:rPr lang="de-DE" sz="1800" dirty="0">
                <a:effectLst/>
                <a:latin typeface="+mj-lt"/>
                <a:ea typeface="Times New Roman" panose="02020603050405020304" pitchFamily="18" charset="0"/>
              </a:rPr>
              <a:t>, die der </a:t>
            </a:r>
            <a:r>
              <a:rPr lang="de-DE" sz="1800" dirty="0" err="1">
                <a:effectLst/>
                <a:latin typeface="+mj-lt"/>
                <a:ea typeface="Times New Roman" panose="02020603050405020304" pitchFamily="18" charset="0"/>
              </a:rPr>
              <a:t>Verpächter</a:t>
            </a:r>
            <a:r>
              <a:rPr lang="de-DE" sz="1800" dirty="0">
                <a:effectLst/>
                <a:latin typeface="+mj-lt"/>
                <a:ea typeface="Times New Roman" panose="02020603050405020304" pitchFamily="18" charset="0"/>
              </a:rPr>
              <a:t> als </a:t>
            </a:r>
            <a:r>
              <a:rPr lang="de-DE" sz="1800" dirty="0" err="1">
                <a:effectLst/>
                <a:latin typeface="+mj-lt"/>
                <a:ea typeface="Times New Roman" panose="02020603050405020304" pitchFamily="18" charset="0"/>
              </a:rPr>
              <a:t>möglichen</a:t>
            </a:r>
            <a:r>
              <a:rPr lang="de-DE" sz="1800" dirty="0">
                <a:effectLst/>
                <a:latin typeface="+mj-lt"/>
                <a:ea typeface="Times New Roman" panose="02020603050405020304" pitchFamily="18" charset="0"/>
              </a:rPr>
              <a:t> </a:t>
            </a:r>
            <a:r>
              <a:rPr lang="de-DE" sz="1800" dirty="0" err="1">
                <a:effectLst/>
                <a:latin typeface="+mj-lt"/>
                <a:ea typeface="Times New Roman" panose="02020603050405020304" pitchFamily="18" charset="0"/>
              </a:rPr>
              <a:t>Kündigungsgrund</a:t>
            </a:r>
            <a:r>
              <a:rPr lang="de-DE" sz="1800" dirty="0">
                <a:effectLst/>
                <a:latin typeface="+mj-lt"/>
                <a:ea typeface="Times New Roman" panose="02020603050405020304" pitchFamily="18" charset="0"/>
              </a:rPr>
              <a:t> ansieht, genau bezeichnet werden </a:t>
            </a:r>
            <a:r>
              <a:rPr lang="de-DE" sz="1800" dirty="0" err="1">
                <a:effectLst/>
                <a:latin typeface="+mj-lt"/>
                <a:ea typeface="Times New Roman" panose="02020603050405020304" pitchFamily="18" charset="0"/>
              </a:rPr>
              <a:t>müssen</a:t>
            </a:r>
            <a:r>
              <a:rPr lang="de-DE" sz="1800" dirty="0">
                <a:effectLst/>
                <a:latin typeface="+mj-lt"/>
                <a:ea typeface="Times New Roman" panose="02020603050405020304" pitchFamily="18" charset="0"/>
              </a:rPr>
              <a:t>. </a:t>
            </a:r>
          </a:p>
          <a:p>
            <a:pPr marL="0" indent="0">
              <a:lnSpc>
                <a:spcPct val="150000"/>
              </a:lnSpc>
              <a:buNone/>
            </a:pPr>
            <a:r>
              <a:rPr lang="de-DE" sz="1800" dirty="0">
                <a:effectLst/>
                <a:latin typeface="+mj-lt"/>
                <a:ea typeface="Times New Roman" panose="02020603050405020304" pitchFamily="18" charset="0"/>
              </a:rPr>
              <a:t> 2. Aufgrund der nach § 7 </a:t>
            </a:r>
            <a:r>
              <a:rPr lang="de-DE" sz="1800" dirty="0" err="1">
                <a:effectLst/>
                <a:latin typeface="+mj-lt"/>
                <a:ea typeface="Times New Roman" panose="02020603050405020304" pitchFamily="18" charset="0"/>
              </a:rPr>
              <a:t>BKleingG</a:t>
            </a:r>
            <a:r>
              <a:rPr lang="de-DE" sz="1800" dirty="0">
                <a:effectLst/>
                <a:latin typeface="+mj-lt"/>
                <a:ea typeface="Times New Roman" panose="02020603050405020304" pitchFamily="18" charset="0"/>
              </a:rPr>
              <a:t> erforderlichen schriftlichen Form der </a:t>
            </a:r>
            <a:r>
              <a:rPr lang="de-DE" sz="1800" dirty="0" err="1">
                <a:effectLst/>
                <a:latin typeface="+mj-lt"/>
                <a:ea typeface="Times New Roman" panose="02020603050405020304" pitchFamily="18" charset="0"/>
              </a:rPr>
              <a:t>Kündigung</a:t>
            </a:r>
            <a:r>
              <a:rPr lang="de-DE" sz="1800" dirty="0">
                <a:effectLst/>
                <a:latin typeface="+mj-lt"/>
                <a:ea typeface="Times New Roman" panose="02020603050405020304" pitchFamily="18" charset="0"/>
              </a:rPr>
              <a:t> muss das </a:t>
            </a:r>
            <a:r>
              <a:rPr lang="de-DE" sz="1800" dirty="0" err="1">
                <a:effectLst/>
                <a:latin typeface="+mj-lt"/>
                <a:ea typeface="Times New Roman" panose="02020603050405020304" pitchFamily="18" charset="0"/>
              </a:rPr>
              <a:t>Kündigungsschreiben</a:t>
            </a:r>
            <a:r>
              <a:rPr lang="de-DE" sz="1800" dirty="0">
                <a:effectLst/>
                <a:latin typeface="+mj-lt"/>
                <a:ea typeface="Times New Roman" panose="02020603050405020304" pitchFamily="18" charset="0"/>
              </a:rPr>
              <a:t> schriftlich abgefasst und vom Aussteller </a:t>
            </a:r>
            <a:r>
              <a:rPr lang="de-DE" sz="1800" dirty="0" err="1">
                <a:effectLst/>
                <a:latin typeface="+mj-lt"/>
                <a:ea typeface="Times New Roman" panose="02020603050405020304" pitchFamily="18" charset="0"/>
              </a:rPr>
              <a:t>eigenhändig</a:t>
            </a:r>
            <a:r>
              <a:rPr lang="de-DE" sz="1800" dirty="0">
                <a:effectLst/>
                <a:latin typeface="+mj-lt"/>
                <a:ea typeface="Times New Roman" panose="02020603050405020304" pitchFamily="18" charset="0"/>
              </a:rPr>
              <a:t> durch Namensunterschrift unterzeichnet sein.“ </a:t>
            </a:r>
          </a:p>
        </p:txBody>
      </p:sp>
    </p:spTree>
    <p:extLst>
      <p:ext uri="{BB962C8B-B14F-4D97-AF65-F5344CB8AC3E}">
        <p14:creationId xmlns:p14="http://schemas.microsoft.com/office/powerpoint/2010/main" val="1656775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136370-D169-AE24-8C8E-DF56D7B7CCE0}"/>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0BF09AA-21E9-BCC6-8E05-EE0BD72BBFF8}"/>
              </a:ext>
            </a:extLst>
          </p:cNvPr>
          <p:cNvSpPr>
            <a:spLocks noGrp="1"/>
          </p:cNvSpPr>
          <p:nvPr>
            <p:ph idx="1"/>
          </p:nvPr>
        </p:nvSpPr>
        <p:spPr/>
        <p:txBody>
          <a:bodyPr/>
          <a:lstStyle/>
          <a:p>
            <a:pPr marL="0" indent="0">
              <a:buNone/>
            </a:pPr>
            <a:r>
              <a:rPr lang="de-DE" dirty="0"/>
              <a:t>Danke für die Aufmerksamkeit und Beteiligung.</a:t>
            </a:r>
          </a:p>
          <a:p>
            <a:pPr marL="0" indent="0">
              <a:buNone/>
            </a:pPr>
            <a:endParaRPr lang="de-DE" dirty="0"/>
          </a:p>
          <a:p>
            <a:pPr marL="0" indent="0">
              <a:buNone/>
            </a:pPr>
            <a:r>
              <a:rPr lang="de-DE" dirty="0"/>
              <a:t>Und denken sie immer daran:</a:t>
            </a:r>
          </a:p>
          <a:p>
            <a:pPr marL="0" indent="0">
              <a:buNone/>
            </a:pPr>
            <a:endParaRPr lang="de-DE" dirty="0"/>
          </a:p>
          <a:p>
            <a:pPr marL="0" indent="0">
              <a:buNone/>
            </a:pPr>
            <a:r>
              <a:rPr lang="de-DE" i="1" dirty="0"/>
              <a:t>Ehrenamt ist keine Arbeit, die nicht bezahlt wird. Es ist Arbeit, die unbezahlbar ist.</a:t>
            </a:r>
          </a:p>
        </p:txBody>
      </p:sp>
    </p:spTree>
    <p:extLst>
      <p:ext uri="{BB962C8B-B14F-4D97-AF65-F5344CB8AC3E}">
        <p14:creationId xmlns:p14="http://schemas.microsoft.com/office/powerpoint/2010/main" val="301734170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2" id="{3970D52A-0A28-5341-9E4F-212F217B066F}" vid="{1075D39F-6268-A545-AD24-1EF7E76BCFD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0</TotalTime>
  <Words>2127</Words>
  <Application>Microsoft Office PowerPoint</Application>
  <PresentationFormat>Breitbild</PresentationFormat>
  <Paragraphs>176</Paragraphs>
  <Slides>28</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28</vt:i4>
      </vt:variant>
    </vt:vector>
  </HeadingPairs>
  <TitlesOfParts>
    <vt:vector size="32" baseType="lpstr">
      <vt:lpstr>Arial</vt:lpstr>
      <vt:lpstr>Calibri</vt:lpstr>
      <vt:lpstr>Calibri Light</vt:lpstr>
      <vt:lpstr>Office</vt:lpstr>
      <vt:lpstr>Rechtsseminar</vt:lpstr>
      <vt:lpstr>Themen</vt:lpstr>
      <vt:lpstr>Gestaltungsmöglichkeiten von Pachtverhältnissen</vt:lpstr>
      <vt:lpstr>Abschluss von Kleingarten-Pachtverträgen Zwischen Kleingartenverein und Kleingärtner</vt:lpstr>
      <vt:lpstr>Rechnungslegung</vt:lpstr>
      <vt:lpstr>Mahnung</vt:lpstr>
      <vt:lpstr>   </vt:lpstr>
      <vt:lpstr>Abmahnung</vt:lpstr>
      <vt:lpstr>Abmahnung</vt:lpstr>
      <vt:lpstr>Kündigung ohne Einhaltung einer Kündigungsfrist nach  § 8 Ziff. 1 BKleingG</vt:lpstr>
      <vt:lpstr>Kündigung ohne Einhaltung einer Kündigungsfrist nach  § 8 Ziff. 1 BKleingG</vt:lpstr>
      <vt:lpstr>Urteil OLG München,19.08.2021, Az.32 U 3372/17</vt:lpstr>
      <vt:lpstr>Kündigung ohne Einhaltung einer Kündigungsfrist nach  § 8 Ziff. 2 BKleingG</vt:lpstr>
      <vt:lpstr>Kündigung ohne Einhaltung einer Kündigungsfrist nach § 8 Ziff. 2 BKleingG</vt:lpstr>
      <vt:lpstr>Ordentliche Kündigung nach § 9 Abs. 1 Ziff. 1 BKleingG</vt:lpstr>
      <vt:lpstr>Ordentliche Kündigung nach § 9 Abs. 1 Ziff. 1 BKleingG</vt:lpstr>
      <vt:lpstr>Ordentliche Kündigung nach § 9 Abs. 1 Ziff. 1 BKleingG</vt:lpstr>
      <vt:lpstr>OLG München,19.08.2021,Az.32 U 3372/17</vt:lpstr>
      <vt:lpstr>Aktuelle Rechtsprechung Urteil OLG München, 19.08.2021, Az. 32 U 3372/17</vt:lpstr>
      <vt:lpstr>Aktuelle Rechtsprechung Urteil OLG München, 19.08.2021, Az. 32 U 3372/17</vt:lpstr>
      <vt:lpstr>Aktuelle Rechtsprechung Urteil OLG München, 19.08.2021, Az. 32 U 3372/17</vt:lpstr>
      <vt:lpstr>Aktuelle Rechtsprechung Urteil OLG München, 19.08.2021, Az. 32 U 3372/17</vt:lpstr>
      <vt:lpstr>Aktuelle Rechtsprechung Urteil OLG München, 19.08.2021, Az. 32 U 3372/17</vt:lpstr>
      <vt:lpstr>Aktuelle Rechtsprechung Urteil OLG München, 19.08.2021, Az. 32 U 3372/17</vt:lpstr>
      <vt:lpstr>Aktuelle Rechtsprechung Urteil OLG München, 19.08.2021, Az. 32 U 3372/17</vt:lpstr>
      <vt:lpstr>Aktuelle Rechtsprechung Urteil OLG München, 19.08.2021, Az. 32 U 3372/17</vt:lpstr>
      <vt:lpstr>Aktuelle Rechtsprechung Urteil OLG München, 19.08.2021, Az. 32 U 3372/17</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Rechtsseminar</dc:title>
  <dc:creator>Susann May</dc:creator>
  <cp:lastModifiedBy>Landesverband der Gartenfreunde M/V e.V.</cp:lastModifiedBy>
  <cp:revision>31</cp:revision>
  <cp:lastPrinted>2026-04-22T10:04:30Z</cp:lastPrinted>
  <dcterms:created xsi:type="dcterms:W3CDTF">2024-01-31T10:42:00Z</dcterms:created>
  <dcterms:modified xsi:type="dcterms:W3CDTF">2026-04-22T10:07:04Z</dcterms:modified>
</cp:coreProperties>
</file>